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comments/comment1.xml" ContentType="application/vnd.openxmlformats-officedocument.presentationml.comments+xml"/>
  <Override PartName="/ppt/media/image24.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8" r:id="rId1"/>
    <p:sldMasterId id="2147483770" r:id="rId2"/>
    <p:sldMasterId id="2147483782" r:id="rId3"/>
    <p:sldMasterId id="2147483794" r:id="rId4"/>
  </p:sldMasterIdLst>
  <p:sldIdLst>
    <p:sldId id="269" r:id="rId5"/>
    <p:sldId id="272" r:id="rId6"/>
    <p:sldId id="257" r:id="rId7"/>
    <p:sldId id="258" r:id="rId8"/>
    <p:sldId id="259" r:id="rId9"/>
    <p:sldId id="261" r:id="rId10"/>
    <p:sldId id="262" r:id="rId11"/>
    <p:sldId id="267" r:id="rId12"/>
    <p:sldId id="264" r:id="rId13"/>
    <p:sldId id="285" r:id="rId14"/>
    <p:sldId id="286" r:id="rId15"/>
    <p:sldId id="287" r:id="rId16"/>
    <p:sldId id="268" r:id="rId17"/>
    <p:sldId id="274" r:id="rId18"/>
    <p:sldId id="277" r:id="rId19"/>
    <p:sldId id="278" r:id="rId20"/>
    <p:sldId id="275" r:id="rId21"/>
    <p:sldId id="279" r:id="rId22"/>
    <p:sldId id="276" r:id="rId23"/>
    <p:sldId id="280" r:id="rId24"/>
    <p:sldId id="273" r:id="rId25"/>
    <p:sldId id="282" r:id="rId26"/>
    <p:sldId id="281" r:id="rId27"/>
    <p:sldId id="266" r:id="rId28"/>
    <p:sldId id="27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nne Reddy" initials="GR" lastIdx="1" clrIdx="0">
    <p:extLst>
      <p:ext uri="{19B8F6BF-5375-455C-9EA6-DF929625EA0E}">
        <p15:presenceInfo xmlns:p15="http://schemas.microsoft.com/office/powerpoint/2012/main" userId="6bdabe9b8bdbf20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DFF"/>
    <a:srgbClr val="F48C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4603"/>
  </p:normalViewPr>
  <p:slideViewPr>
    <p:cSldViewPr snapToGrid="0" snapToObjects="1">
      <p:cViewPr>
        <p:scale>
          <a:sx n="74" d="100"/>
          <a:sy n="74" d="100"/>
        </p:scale>
        <p:origin x="45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2-16T04:31:40.546" idx="1">
    <p:pos x="6636" y="3927"/>
    <p:text>cap.read() returns a bool (True/False). If frame is read correctly, it will be True. So you can check end of the video by checking this return value</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3/27/2021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74046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3/27/2021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6961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3/27/2021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5517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859280"/>
            <a:ext cx="8534400" cy="1295400"/>
          </a:xfrm>
        </p:spPr>
        <p:txBody>
          <a:bodyPr/>
          <a:lstStyle/>
          <a:p>
            <a:r>
              <a:rPr lang="en-US"/>
              <a:t>Click to edit Master title style</a:t>
            </a:r>
            <a:endParaRPr lang="en-US" dirty="0"/>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801112"/>
            <a:ext cx="12192000" cy="932688"/>
          </a:xfrm>
          <a:prstGeom prst="rect">
            <a:avLst/>
          </a:prstGeom>
        </p:spPr>
      </p:pic>
      <p:sp>
        <p:nvSpPr>
          <p:cNvPr id="3" name="Subtitle 2"/>
          <p:cNvSpPr>
            <a:spLocks noGrp="1"/>
          </p:cNvSpPr>
          <p:nvPr>
            <p:ph type="subTitle" idx="1"/>
          </p:nvPr>
        </p:nvSpPr>
        <p:spPr>
          <a:xfrm>
            <a:off x="1828800" y="3429000"/>
            <a:ext cx="8534400" cy="762000"/>
          </a:xfrm>
        </p:spPr>
        <p:txBody>
          <a:bodyPr>
            <a:normAutofit/>
          </a:bodyPr>
          <a:lstStyle>
            <a:lvl1pPr marL="0" indent="0" algn="ctr">
              <a:buNone/>
              <a:defRPr sz="2000" i="1"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white"/>
        <p:txBody>
          <a:bodyPr/>
          <a:lstStyle/>
          <a:p>
            <a:fld id="{1D8BD707-D9CF-40AE-B4C6-C98DA3205C09}" type="datetimeFigureOut">
              <a:rPr lang="en-US" smtClean="0"/>
              <a:pPr/>
              <a:t>3/27/2021</a:t>
            </a:fld>
            <a:endParaRPr lang="en-US"/>
          </a:p>
        </p:txBody>
      </p:sp>
      <p:sp>
        <p:nvSpPr>
          <p:cNvPr id="5" name="Footer Placeholder 4"/>
          <p:cNvSpPr>
            <a:spLocks noGrp="1"/>
          </p:cNvSpPr>
          <p:nvPr>
            <p:ph type="ftr" sz="quarter" idx="11"/>
          </p:nvPr>
        </p:nvSpPr>
        <p:spPr bwMode="white"/>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799694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828800" y="2438401"/>
            <a:ext cx="8534400" cy="3048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12192000" cy="932688"/>
          </a:xfrm>
          <a:prstGeom prst="rect">
            <a:avLst/>
          </a:prstGeom>
        </p:spPr>
      </p:pic>
    </p:spTree>
    <p:extLst>
      <p:ext uri="{BB962C8B-B14F-4D97-AF65-F5344CB8AC3E}">
        <p14:creationId xmlns:p14="http://schemas.microsoft.com/office/powerpoint/2010/main" val="29168843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8BD707-D9CF-40AE-B4C6-C98DA3205C09}" type="datetimeFigureOut">
              <a:rPr lang="en-US" smtClean="0"/>
              <a:pPr/>
              <a:t>3/27/2021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684462"/>
            <a:ext cx="12192000" cy="932688"/>
          </a:xfrm>
          <a:prstGeom prst="rect">
            <a:avLst/>
          </a:prstGeom>
        </p:spPr>
      </p:pic>
      <p:sp>
        <p:nvSpPr>
          <p:cNvPr id="2" name="Title 1"/>
          <p:cNvSpPr>
            <a:spLocks noGrp="1"/>
          </p:cNvSpPr>
          <p:nvPr>
            <p:ph type="title"/>
          </p:nvPr>
        </p:nvSpPr>
        <p:spPr>
          <a:xfrm>
            <a:off x="1930400" y="3410268"/>
            <a:ext cx="8331200" cy="1456373"/>
          </a:xfrm>
        </p:spPr>
        <p:txBody>
          <a:bodyPr anchor="t">
            <a:normAutofit/>
          </a:bodyPr>
          <a:lstStyle>
            <a:lvl1pPr algn="ctr">
              <a:defRPr sz="3600" b="0" i="0" cap="all" baseline="0"/>
            </a:lvl1pPr>
          </a:lstStyle>
          <a:p>
            <a:r>
              <a:rPr lang="en-US"/>
              <a:t>Click to edit Master title style</a:t>
            </a:r>
            <a:endParaRPr lang="en-US" dirty="0"/>
          </a:p>
        </p:txBody>
      </p:sp>
      <p:sp>
        <p:nvSpPr>
          <p:cNvPr id="3" name="Text Placeholder 2"/>
          <p:cNvSpPr>
            <a:spLocks noGrp="1"/>
          </p:cNvSpPr>
          <p:nvPr>
            <p:ph type="body" idx="1"/>
          </p:nvPr>
        </p:nvSpPr>
        <p:spPr>
          <a:xfrm>
            <a:off x="1930400" y="1503680"/>
            <a:ext cx="8331200" cy="1566862"/>
          </a:xfrm>
        </p:spPr>
        <p:txBody>
          <a:bodyPr anchor="b"/>
          <a:lstStyle>
            <a:lvl1pPr marL="0" indent="0" algn="ctr">
              <a:buNone/>
              <a:defRPr sz="2000" b="0" i="1"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684462"/>
            <a:ext cx="12192000" cy="932688"/>
          </a:xfrm>
          <a:prstGeom prst="rect">
            <a:avLst/>
          </a:prstGeom>
        </p:spPr>
      </p:pic>
    </p:spTree>
    <p:extLst>
      <p:ext uri="{BB962C8B-B14F-4D97-AF65-F5344CB8AC3E}">
        <p14:creationId xmlns:p14="http://schemas.microsoft.com/office/powerpoint/2010/main" val="40306054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Content Placeholder 9"/>
          <p:cNvSpPr>
            <a:spLocks noGrp="1"/>
          </p:cNvSpPr>
          <p:nvPr>
            <p:ph sz="quarter" idx="13"/>
          </p:nvPr>
        </p:nvSpPr>
        <p:spPr>
          <a:xfrm>
            <a:off x="1828800" y="2438400"/>
            <a:ext cx="4165600" cy="3124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3/27/2021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2" name="Content Placeholder 11"/>
          <p:cNvSpPr>
            <a:spLocks noGrp="1"/>
          </p:cNvSpPr>
          <p:nvPr>
            <p:ph sz="quarter" idx="14"/>
          </p:nvPr>
        </p:nvSpPr>
        <p:spPr>
          <a:xfrm>
            <a:off x="6197600" y="2438400"/>
            <a:ext cx="4165600" cy="3124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12192000" cy="932688"/>
          </a:xfrm>
          <a:prstGeom prst="rect">
            <a:avLst/>
          </a:prstGeom>
        </p:spPr>
      </p:pic>
    </p:spTree>
    <p:extLst>
      <p:ext uri="{BB962C8B-B14F-4D97-AF65-F5344CB8AC3E}">
        <p14:creationId xmlns:p14="http://schemas.microsoft.com/office/powerpoint/2010/main" val="4001844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2" name="Picture 11" descr="flourish2.png"/>
          <p:cNvPicPr>
            <a:picLocks noChangeAspect="1"/>
          </p:cNvPicPr>
          <p:nvPr/>
        </p:nvPicPr>
        <p:blipFill>
          <a:blip r:embed="rId2">
            <a:clrChange>
              <a:clrFrom>
                <a:srgbClr val="000000">
                  <a:alpha val="0"/>
                </a:srgbClr>
              </a:clrFrom>
              <a:clrTo>
                <a:srgbClr val="000000">
                  <a:alpha val="0"/>
                </a:srgbClr>
              </a:clrTo>
            </a:clrChange>
            <a:lum bright="-14000"/>
          </a:blip>
          <a:stretch>
            <a:fillRect/>
          </a:stretch>
        </p:blipFill>
        <p:spPr>
          <a:xfrm>
            <a:off x="0" y="1618488"/>
            <a:ext cx="12192000" cy="932688"/>
          </a:xfrm>
          <a:prstGeom prst="rect">
            <a:avLst/>
          </a:prstGeom>
        </p:spPr>
      </p:pic>
      <p:sp>
        <p:nvSpPr>
          <p:cNvPr id="11" name="Content Placeholder 10"/>
          <p:cNvSpPr>
            <a:spLocks noGrp="1"/>
          </p:cNvSpPr>
          <p:nvPr>
            <p:ph sz="quarter" idx="13"/>
          </p:nvPr>
        </p:nvSpPr>
        <p:spPr>
          <a:xfrm>
            <a:off x="1828800" y="2819400"/>
            <a:ext cx="4165600" cy="274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6197600" y="2819400"/>
            <a:ext cx="4165600" cy="274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28800" y="2362201"/>
            <a:ext cx="4167717" cy="451338"/>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193368" y="2359152"/>
            <a:ext cx="4169833" cy="448056"/>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3/27/2021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70486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12192000" cy="932688"/>
          </a:xfrm>
          <a:prstGeom prst="rect">
            <a:avLst/>
          </a:prstGeom>
        </p:spPr>
      </p:pic>
    </p:spTree>
    <p:extLst>
      <p:ext uri="{BB962C8B-B14F-4D97-AF65-F5344CB8AC3E}">
        <p14:creationId xmlns:p14="http://schemas.microsoft.com/office/powerpoint/2010/main" val="8033132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8BD707-D9CF-40AE-B4C6-C98DA3205C09}" type="datetimeFigureOut">
              <a:rPr lang="en-US" smtClean="0"/>
              <a:pPr/>
              <a:t>3/27/2021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85127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04002" y="1676400"/>
            <a:ext cx="3759199" cy="599440"/>
          </a:xfrm>
        </p:spPr>
        <p:txBody>
          <a:bodyPr anchor="b">
            <a:noAutofit/>
          </a:bodyPr>
          <a:lstStyle>
            <a:lvl1pPr algn="ctr">
              <a:defRPr sz="1700" b="1" cap="all" spc="0" baseline="0"/>
            </a:lvl1pPr>
          </a:lstStyle>
          <a:p>
            <a:r>
              <a:rPr lang="en-US"/>
              <a:t>Click to edit Master title style</a:t>
            </a:r>
            <a:endParaRPr lang="en-US" dirty="0"/>
          </a:p>
        </p:txBody>
      </p:sp>
      <p:sp>
        <p:nvSpPr>
          <p:cNvPr id="4" name="Text Placeholder 3"/>
          <p:cNvSpPr>
            <a:spLocks noGrp="1"/>
          </p:cNvSpPr>
          <p:nvPr>
            <p:ph type="body" sz="half" idx="2"/>
          </p:nvPr>
        </p:nvSpPr>
        <p:spPr>
          <a:xfrm>
            <a:off x="6604002" y="2275840"/>
            <a:ext cx="3759199" cy="290576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1828800" y="1676400"/>
            <a:ext cx="43688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618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3/27/2021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84811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Plaque 9"/>
          <p:cNvSpPr/>
          <p:nvPr/>
        </p:nvSpPr>
        <p:spPr>
          <a:xfrm>
            <a:off x="1950720" y="1847088"/>
            <a:ext cx="4120896" cy="3090672"/>
          </a:xfrm>
          <a:prstGeom prst="plaque">
            <a:avLst>
              <a:gd name="adj" fmla="val 8438"/>
            </a:avLst>
          </a:prstGeom>
          <a:noFill/>
          <a:ln w="9525">
            <a:solidFill>
              <a:schemeClr val="tx2">
                <a:alpha val="17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604000" y="1676400"/>
            <a:ext cx="3759200" cy="599440"/>
          </a:xfrm>
        </p:spPr>
        <p:txBody>
          <a:bodyPr anchor="b">
            <a:noAutofit/>
          </a:bodyPr>
          <a:lstStyle>
            <a:lvl1pPr algn="ctr">
              <a:defRPr sz="1700" b="1" cap="all" spc="0" baseline="0"/>
            </a:lvl1pPr>
          </a:lstStyle>
          <a:p>
            <a:r>
              <a:rPr lang="en-US"/>
              <a:t>Click to edit Master title style</a:t>
            </a:r>
            <a:endParaRPr lang="en-US" dirty="0"/>
          </a:p>
        </p:txBody>
      </p:sp>
      <p:sp>
        <p:nvSpPr>
          <p:cNvPr id="3" name="Picture Placeholder 2"/>
          <p:cNvSpPr>
            <a:spLocks noGrp="1"/>
          </p:cNvSpPr>
          <p:nvPr>
            <p:ph type="pic" idx="1"/>
          </p:nvPr>
        </p:nvSpPr>
        <p:spPr>
          <a:xfrm>
            <a:off x="2032000" y="1905000"/>
            <a:ext cx="3962400" cy="2971800"/>
          </a:xfrm>
          <a:prstGeom prst="plaque">
            <a:avLst>
              <a:gd name="adj" fmla="val 8341"/>
            </a:avLst>
          </a:prstGeom>
          <a:solidFill>
            <a:schemeClr val="bg1">
              <a:lumMod val="95000"/>
              <a:alpha val="35000"/>
            </a:schemeClr>
          </a:solidFill>
          <a:ln w="98425" cmpd="thinThick">
            <a:noFill/>
            <a:bevel/>
          </a:ln>
        </p:spPr>
        <p:txBody>
          <a:bodyPr>
            <a:normAutofit/>
          </a:bodyPr>
          <a:lstStyle>
            <a:lvl1pPr marL="0" indent="0" algn="ctr">
              <a:buNone/>
              <a:defRPr sz="1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604000" y="2276856"/>
            <a:ext cx="3759200" cy="287528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41975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330027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209041"/>
            <a:ext cx="1727200" cy="4318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727200" y="1219200"/>
            <a:ext cx="6908800" cy="4267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780335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15"/>
          <p:cNvGrpSpPr/>
          <p:nvPr/>
        </p:nvGrpSpPr>
        <p:grpSpPr>
          <a:xfrm>
            <a:off x="0" y="0"/>
            <a:ext cx="12192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0" name="Freeform 9"/>
          <p:cNvSpPr/>
          <p:nvPr/>
        </p:nvSpPr>
        <p:spPr>
          <a:xfrm rot="10800000">
            <a:off x="1189096" y="5617774"/>
            <a:ext cx="9843913"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p:cNvSpPr/>
          <p:nvPr/>
        </p:nvSpPr>
        <p:spPr>
          <a:xfrm>
            <a:off x="1319937" y="1016990"/>
            <a:ext cx="9572977" cy="4831643"/>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p:nvSpPr>
        <p:spPr>
          <a:xfrm>
            <a:off x="1320801" y="1009651"/>
            <a:ext cx="9572977" cy="4831643"/>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1026029" y="702069"/>
            <a:ext cx="757108"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10568399" y="655232"/>
            <a:ext cx="566928" cy="755904"/>
          </a:xfrm>
          <a:prstGeom prst="rect">
            <a:avLst/>
          </a:prstGeom>
          <a:noFill/>
        </p:spPr>
      </p:pic>
      <p:sp>
        <p:nvSpPr>
          <p:cNvPr id="2" name="Title 1"/>
          <p:cNvSpPr>
            <a:spLocks noGrp="1"/>
          </p:cNvSpPr>
          <p:nvPr>
            <p:ph type="ctrTitle"/>
          </p:nvPr>
        </p:nvSpPr>
        <p:spPr>
          <a:xfrm>
            <a:off x="2302934" y="1794935"/>
            <a:ext cx="7631291" cy="1828090"/>
          </a:xfrm>
        </p:spPr>
        <p:txBody>
          <a:bodyPr anchor="b">
            <a:normAutofit/>
          </a:bodyPr>
          <a:lstStyle>
            <a:lvl1pPr>
              <a:defRPr sz="4800"/>
            </a:lvl1pPr>
          </a:lstStyle>
          <a:p>
            <a:r>
              <a:rPr lang="en-US"/>
              <a:t>Click to edit Master title style</a:t>
            </a:r>
          </a:p>
        </p:txBody>
      </p:sp>
      <p:sp>
        <p:nvSpPr>
          <p:cNvPr id="3" name="Subtitle 2"/>
          <p:cNvSpPr>
            <a:spLocks noGrp="1"/>
          </p:cNvSpPr>
          <p:nvPr>
            <p:ph type="subTitle" idx="1"/>
          </p:nvPr>
        </p:nvSpPr>
        <p:spPr>
          <a:xfrm>
            <a:off x="2302934" y="3736622"/>
            <a:ext cx="7616239" cy="1524000"/>
          </a:xfrm>
        </p:spPr>
        <p:txBody>
          <a:bodyPr/>
          <a:lstStyle>
            <a:lvl1pPr marL="0" indent="0" algn="ctr">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027569" y="5357593"/>
            <a:ext cx="1618428" cy="365125"/>
          </a:xfrm>
        </p:spPr>
        <p:txBody>
          <a:bodyPr/>
          <a:lstStyle/>
          <a:p>
            <a:fld id="{1D8BD707-D9CF-40AE-B4C6-C98DA3205C09}" type="datetimeFigureOut">
              <a:rPr lang="en-US" smtClean="0"/>
              <a:pPr/>
              <a:t>3/27/2021</a:t>
            </a:fld>
            <a:endParaRPr lang="en-US"/>
          </a:p>
        </p:txBody>
      </p:sp>
      <p:sp>
        <p:nvSpPr>
          <p:cNvPr id="5" name="Footer Placeholder 4"/>
          <p:cNvSpPr>
            <a:spLocks noGrp="1"/>
          </p:cNvSpPr>
          <p:nvPr>
            <p:ph type="ftr" sz="quarter" idx="11"/>
          </p:nvPr>
        </p:nvSpPr>
        <p:spPr>
          <a:xfrm>
            <a:off x="1565393" y="5357593"/>
            <a:ext cx="6713127" cy="365125"/>
          </a:xfrm>
        </p:spPr>
        <p:txBody>
          <a:bodyPr/>
          <a:lstStyle/>
          <a:p>
            <a:endParaRPr lang="en-US"/>
          </a:p>
        </p:txBody>
      </p:sp>
      <p:sp>
        <p:nvSpPr>
          <p:cNvPr id="6" name="Slide Number Placeholder 5"/>
          <p:cNvSpPr>
            <a:spLocks noGrp="1"/>
          </p:cNvSpPr>
          <p:nvPr>
            <p:ph type="sldNum" sz="quarter" idx="12"/>
          </p:nvPr>
        </p:nvSpPr>
        <p:spPr>
          <a:xfrm>
            <a:off x="8285241" y="5357593"/>
            <a:ext cx="738697" cy="365125"/>
          </a:xfrm>
        </p:spPr>
        <p:txBody>
          <a:bodyPr/>
          <a:lstStyle>
            <a:lvl1pPr algn="ct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1931197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478664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6639" y="2239431"/>
            <a:ext cx="8338725" cy="1362075"/>
          </a:xfrm>
        </p:spPr>
        <p:txBody>
          <a:bodyPr anchor="b"/>
          <a:lstStyle>
            <a:lvl1pPr algn="ctr">
              <a:defRPr sz="4000" b="0" cap="none" baseline="0"/>
            </a:lvl1pPr>
          </a:lstStyle>
          <a:p>
            <a:r>
              <a:rPr lang="en-US"/>
              <a:t>Click to edit Master title style</a:t>
            </a:r>
            <a:endParaRPr lang="en-US" dirty="0"/>
          </a:p>
        </p:txBody>
      </p:sp>
      <p:sp>
        <p:nvSpPr>
          <p:cNvPr id="3" name="Text Placeholder 2"/>
          <p:cNvSpPr>
            <a:spLocks noGrp="1"/>
          </p:cNvSpPr>
          <p:nvPr>
            <p:ph type="body" idx="1"/>
          </p:nvPr>
        </p:nvSpPr>
        <p:spPr>
          <a:xfrm>
            <a:off x="1941690" y="3725335"/>
            <a:ext cx="8308623" cy="1309511"/>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35757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3/27/2021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1731264" y="2121407"/>
            <a:ext cx="4267200" cy="3602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217920" y="2119313"/>
            <a:ext cx="4267200" cy="3605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48210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077160" y="2122312"/>
            <a:ext cx="3919361" cy="820208"/>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547559" y="2122311"/>
            <a:ext cx="3925824" cy="822960"/>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3/27/2021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3"/>
          </p:nvPr>
        </p:nvSpPr>
        <p:spPr>
          <a:xfrm>
            <a:off x="1731264" y="2944368"/>
            <a:ext cx="4303776" cy="2779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6193535" y="2944813"/>
            <a:ext cx="4303776" cy="2779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81865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331304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38736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F34E6425-0181-43F2-84FC-787E803FD2F8}" type="datetimeFigureOut">
              <a:rPr lang="en-US" smtClean="0"/>
              <a:t>3/27/2021</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677515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15"/>
          <p:cNvGrpSpPr/>
          <p:nvPr/>
        </p:nvGrpSpPr>
        <p:grpSpPr>
          <a:xfrm>
            <a:off x="0" y="0"/>
            <a:ext cx="12192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1" name="Freeform 10"/>
          <p:cNvSpPr/>
          <p:nvPr/>
        </p:nvSpPr>
        <p:spPr>
          <a:xfrm rot="10800000">
            <a:off x="842903" y="6058038"/>
            <a:ext cx="10295468"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p:nvSpPr>
        <p:spPr>
          <a:xfrm rot="60000">
            <a:off x="5958497" y="605163"/>
            <a:ext cx="505192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p:nvSpPr>
        <p:spPr>
          <a:xfrm rot="60000">
            <a:off x="5961889" y="603504"/>
            <a:ext cx="505192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p:cNvSpPr/>
          <p:nvPr/>
        </p:nvSpPr>
        <p:spPr>
          <a:xfrm rot="21540000">
            <a:off x="998940" y="576868"/>
            <a:ext cx="505192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p:cNvSpPr/>
          <p:nvPr/>
        </p:nvSpPr>
        <p:spPr>
          <a:xfrm rot="21540000">
            <a:off x="999745" y="576072"/>
            <a:ext cx="505192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8"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3161475" y="293953"/>
            <a:ext cx="757108" cy="567830"/>
          </a:xfrm>
          <a:prstGeom prst="rect">
            <a:avLst/>
          </a:prstGeom>
          <a:noFill/>
        </p:spPr>
      </p:pic>
      <p:pic>
        <p:nvPicPr>
          <p:cNvPr id="19"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8467351" y="238675"/>
            <a:ext cx="566928" cy="755904"/>
          </a:xfrm>
          <a:prstGeom prst="rect">
            <a:avLst/>
          </a:prstGeom>
          <a:noFill/>
        </p:spPr>
      </p:pic>
      <p:sp>
        <p:nvSpPr>
          <p:cNvPr id="2" name="Title 1"/>
          <p:cNvSpPr>
            <a:spLocks noGrp="1"/>
          </p:cNvSpPr>
          <p:nvPr>
            <p:ph type="title"/>
          </p:nvPr>
        </p:nvSpPr>
        <p:spPr>
          <a:xfrm rot="-60000">
            <a:off x="1478635" y="2020043"/>
            <a:ext cx="4086436" cy="1503037"/>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rot="60000">
            <a:off x="6472388" y="1150993"/>
            <a:ext cx="4027723" cy="4625489"/>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rot="-60000">
            <a:off x="1530834" y="3623748"/>
            <a:ext cx="4065188" cy="2100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60000">
            <a:off x="8455598" y="5885673"/>
            <a:ext cx="1618428" cy="365125"/>
          </a:xfrm>
        </p:spPr>
        <p:txBody>
          <a:bodyPr/>
          <a:lstStyle/>
          <a:p>
            <a:fld id="{1D8BD707-D9CF-40AE-B4C6-C98DA3205C09}" type="datetimeFigureOut">
              <a:rPr lang="en-US" smtClean="0"/>
              <a:pPr/>
              <a:t>3/27/2021</a:t>
            </a:fld>
            <a:endParaRPr lang="en-US"/>
          </a:p>
        </p:txBody>
      </p:sp>
      <p:sp>
        <p:nvSpPr>
          <p:cNvPr id="6" name="Footer Placeholder 5"/>
          <p:cNvSpPr>
            <a:spLocks noGrp="1"/>
          </p:cNvSpPr>
          <p:nvPr>
            <p:ph type="ftr" sz="quarter" idx="11"/>
          </p:nvPr>
        </p:nvSpPr>
        <p:spPr>
          <a:xfrm rot="-60000">
            <a:off x="1219406" y="5829262"/>
            <a:ext cx="4696809" cy="365125"/>
          </a:xfrm>
        </p:spPr>
        <p:txBody>
          <a:bodyPr/>
          <a:lstStyle/>
          <a:p>
            <a:endParaRPr lang="en-US"/>
          </a:p>
        </p:txBody>
      </p:sp>
      <p:sp>
        <p:nvSpPr>
          <p:cNvPr id="7" name="Slide Number Placeholder 6"/>
          <p:cNvSpPr>
            <a:spLocks noGrp="1"/>
          </p:cNvSpPr>
          <p:nvPr>
            <p:ph type="sldNum" sz="quarter" idx="12"/>
          </p:nvPr>
        </p:nvSpPr>
        <p:spPr>
          <a:xfrm rot="60000">
            <a:off x="10076418" y="5896962"/>
            <a:ext cx="738697"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478012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15"/>
          <p:cNvGrpSpPr/>
          <p:nvPr/>
        </p:nvGrpSpPr>
        <p:grpSpPr>
          <a:xfrm>
            <a:off x="0" y="0"/>
            <a:ext cx="12192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1" name="Freeform 30"/>
          <p:cNvSpPr/>
          <p:nvPr/>
        </p:nvSpPr>
        <p:spPr>
          <a:xfrm rot="10800000">
            <a:off x="842903" y="6058038"/>
            <a:ext cx="10295468"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p:nvSpPr>
        <p:spPr>
          <a:xfrm rot="21540000">
            <a:off x="998940" y="576868"/>
            <a:ext cx="505192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p:cNvSpPr/>
          <p:nvPr/>
        </p:nvSpPr>
        <p:spPr>
          <a:xfrm rot="21540000">
            <a:off x="993412" y="575769"/>
            <a:ext cx="505192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Rectangle 28"/>
          <p:cNvSpPr/>
          <p:nvPr/>
        </p:nvSpPr>
        <p:spPr>
          <a:xfrm rot="60000">
            <a:off x="5958497" y="605163"/>
            <a:ext cx="505192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Rectangle 29"/>
          <p:cNvSpPr/>
          <p:nvPr/>
        </p:nvSpPr>
        <p:spPr>
          <a:xfrm rot="60000">
            <a:off x="5953025" y="603920"/>
            <a:ext cx="505192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3161475" y="293953"/>
            <a:ext cx="757108" cy="567830"/>
          </a:xfrm>
          <a:prstGeom prst="rect">
            <a:avLst/>
          </a:prstGeom>
          <a:noFill/>
        </p:spPr>
      </p:pic>
      <p:pic>
        <p:nvPicPr>
          <p:cNvPr id="15"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8467351" y="238675"/>
            <a:ext cx="566928" cy="755904"/>
          </a:xfrm>
          <a:prstGeom prst="rect">
            <a:avLst/>
          </a:prstGeom>
          <a:noFill/>
        </p:spPr>
      </p:pic>
      <p:sp>
        <p:nvSpPr>
          <p:cNvPr id="2" name="Title 1"/>
          <p:cNvSpPr>
            <a:spLocks noGrp="1"/>
          </p:cNvSpPr>
          <p:nvPr>
            <p:ph type="title"/>
          </p:nvPr>
        </p:nvSpPr>
        <p:spPr>
          <a:xfrm rot="-60000">
            <a:off x="1475232" y="2020824"/>
            <a:ext cx="4084320" cy="1499616"/>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p:cNvSpPr>
          <p:nvPr>
            <p:ph type="pic" idx="1"/>
          </p:nvPr>
        </p:nvSpPr>
        <p:spPr>
          <a:xfrm rot="60000">
            <a:off x="6531487" y="1207272"/>
            <a:ext cx="3885151" cy="4539412"/>
          </a:xfrm>
          <a:ln w="101600" cap="rnd">
            <a:solidFill>
              <a:srgbClr val="FFFFFF"/>
            </a:solidFill>
          </a:ln>
          <a:effectLst>
            <a:outerShdw blurRad="88900" dir="2700000" algn="tl" rotWithShape="0">
              <a:prstClr val="black">
                <a:alpha val="4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rot="-60000">
            <a:off x="1536192" y="3621024"/>
            <a:ext cx="4059936" cy="210312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60000">
            <a:off x="8461249" y="5888738"/>
            <a:ext cx="1618428" cy="365125"/>
          </a:xfrm>
        </p:spPr>
        <p:txBody>
          <a:bodyPr/>
          <a:lstStyle/>
          <a:p>
            <a:fld id="{1D8BD707-D9CF-40AE-B4C6-C98DA3205C09}" type="datetimeFigureOut">
              <a:rPr lang="en-US" smtClean="0"/>
              <a:pPr/>
              <a:t>3/27/2021</a:t>
            </a:fld>
            <a:endParaRPr lang="en-US"/>
          </a:p>
        </p:txBody>
      </p:sp>
      <p:sp>
        <p:nvSpPr>
          <p:cNvPr id="6" name="Footer Placeholder 5"/>
          <p:cNvSpPr>
            <a:spLocks noGrp="1"/>
          </p:cNvSpPr>
          <p:nvPr>
            <p:ph type="ftr" sz="quarter" idx="11"/>
          </p:nvPr>
        </p:nvSpPr>
        <p:spPr>
          <a:xfrm rot="-60000">
            <a:off x="1219426" y="5831038"/>
            <a:ext cx="4425391" cy="365125"/>
          </a:xfrm>
        </p:spPr>
        <p:txBody>
          <a:bodyPr/>
          <a:lstStyle/>
          <a:p>
            <a:endParaRPr lang="en-US"/>
          </a:p>
        </p:txBody>
      </p:sp>
      <p:sp>
        <p:nvSpPr>
          <p:cNvPr id="7" name="Slide Number Placeholder 6"/>
          <p:cNvSpPr>
            <a:spLocks noGrp="1"/>
          </p:cNvSpPr>
          <p:nvPr>
            <p:ph type="sldNum" sz="quarter" idx="12"/>
          </p:nvPr>
        </p:nvSpPr>
        <p:spPr>
          <a:xfrm rot="60000">
            <a:off x="10082786" y="5900027"/>
            <a:ext cx="738697"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099679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74813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2" y="925691"/>
            <a:ext cx="1907823" cy="476391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730962" y="1106313"/>
            <a:ext cx="6905039" cy="44026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300245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3/27/2021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5209713"/>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3/27/2021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2141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3/27/2021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12970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3/27/2021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86475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3/27/2021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97535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3/27/2021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4090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3/27/2021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54362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3/27/2021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5365230"/>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3/27/2021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6270944"/>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3/27/2021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54615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3/27/2021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9094372"/>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3/27/2021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4198708"/>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3/27/2021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9657421"/>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3/27/2021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88405483"/>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3/27/2021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80180182"/>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3/27/2021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3964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3/27/2021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2979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3/27/2021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4418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3/27/2021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5591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3/27/2021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516451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3/27/2021</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367674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3/27/2021</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2733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6.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0.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4.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2BE451C3-0FF4-47C4-B829-773ADF60F88C}" type="datetimeFigureOut">
              <a:rPr lang="en-US" smtClean="0"/>
              <a:t>3/27/2021</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0626304"/>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descr="window3.png"/>
          <p:cNvPicPr>
            <a:picLocks noChangeAspect="1"/>
          </p:cNvPicPr>
          <p:nvPr/>
        </p:nvPicPr>
        <p:blipFill>
          <a:blip r:embed="rId13"/>
          <a:stretch>
            <a:fillRect/>
          </a:stretch>
        </p:blipFill>
        <p:spPr>
          <a:xfrm>
            <a:off x="0" y="0"/>
            <a:ext cx="12192000" cy="6858000"/>
          </a:xfrm>
          <a:prstGeom prst="rect">
            <a:avLst/>
          </a:prstGeom>
        </p:spPr>
      </p:pic>
      <p:sp>
        <p:nvSpPr>
          <p:cNvPr id="2" name="Title Placeholder 1"/>
          <p:cNvSpPr>
            <a:spLocks noGrp="1"/>
          </p:cNvSpPr>
          <p:nvPr>
            <p:ph type="title"/>
          </p:nvPr>
        </p:nvSpPr>
        <p:spPr>
          <a:xfrm>
            <a:off x="1828800" y="1295400"/>
            <a:ext cx="8534400" cy="6858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1828800" y="2057401"/>
            <a:ext cx="8534400" cy="3429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bwMode="white">
          <a:xfrm>
            <a:off x="406400" y="6356351"/>
            <a:ext cx="2844800" cy="365125"/>
          </a:xfrm>
          <a:prstGeom prst="rect">
            <a:avLst/>
          </a:prstGeom>
          <a:ln>
            <a:noFill/>
          </a:ln>
        </p:spPr>
        <p:txBody>
          <a:bodyPr vert="horz" lIns="91440" tIns="45720" rIns="91440" bIns="45720" rtlCol="0" anchor="ctr"/>
          <a:lstStyle>
            <a:lvl1pPr algn="l">
              <a:defRPr sz="1100" baseline="0">
                <a:solidFill>
                  <a:schemeClr val="accent1">
                    <a:lumMod val="60000"/>
                    <a:lumOff val="40000"/>
                  </a:schemeClr>
                </a:solidFill>
              </a:defRPr>
            </a:lvl1pPr>
          </a:lstStyle>
          <a:p>
            <a:fld id="{1D8BD707-D9CF-40AE-B4C6-C98DA3205C09}" type="datetimeFigureOut">
              <a:rPr lang="en-US" smtClean="0"/>
              <a:pPr/>
              <a:t>3/27/2021</a:t>
            </a:fld>
            <a:endParaRPr lang="en-US"/>
          </a:p>
        </p:txBody>
      </p:sp>
      <p:sp>
        <p:nvSpPr>
          <p:cNvPr id="5" name="Footer Placeholder 4"/>
          <p:cNvSpPr>
            <a:spLocks noGrp="1"/>
          </p:cNvSpPr>
          <p:nvPr>
            <p:ph type="ftr" sz="quarter" idx="3"/>
          </p:nvPr>
        </p:nvSpPr>
        <p:spPr bwMode="white">
          <a:xfrm>
            <a:off x="3962400" y="6356351"/>
            <a:ext cx="4267200" cy="365125"/>
          </a:xfrm>
          <a:prstGeom prst="rect">
            <a:avLst/>
          </a:prstGeom>
        </p:spPr>
        <p:txBody>
          <a:bodyPr vert="horz" lIns="91440" tIns="45720" rIns="91440" bIns="45720" rtlCol="0" anchor="ctr"/>
          <a:lstStyle>
            <a:lvl1pPr algn="ctr">
              <a:defRPr sz="1100" baseline="0">
                <a:solidFill>
                  <a:schemeClr val="accent1">
                    <a:lumMod val="60000"/>
                    <a:lumOff val="40000"/>
                  </a:schemeClr>
                </a:solidFill>
              </a:defRPr>
            </a:lvl1pPr>
          </a:lstStyle>
          <a:p>
            <a:endParaRPr lang="en-US"/>
          </a:p>
        </p:txBody>
      </p:sp>
      <p:sp>
        <p:nvSpPr>
          <p:cNvPr id="6" name="Slide Number Placeholder 5"/>
          <p:cNvSpPr>
            <a:spLocks noGrp="1"/>
          </p:cNvSpPr>
          <p:nvPr>
            <p:ph type="sldNum" sz="quarter" idx="4"/>
          </p:nvPr>
        </p:nvSpPr>
        <p:spPr bwMode="white">
          <a:xfrm>
            <a:off x="8900160" y="6364225"/>
            <a:ext cx="2844800" cy="365125"/>
          </a:xfrm>
          <a:prstGeom prst="rect">
            <a:avLst/>
          </a:prstGeom>
        </p:spPr>
        <p:txBody>
          <a:bodyPr vert="horz" lIns="91440" tIns="45720" rIns="91440" bIns="45720" rtlCol="0" anchor="ctr"/>
          <a:lstStyle>
            <a:lvl1pPr algn="r">
              <a:defRPr sz="1200" b="1" baseline="0">
                <a:solidFill>
                  <a:schemeClr val="accent1">
                    <a:lumMod val="60000"/>
                    <a:lumOff val="40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381247815"/>
      </p:ext>
    </p:extLst>
  </p:cSld>
  <p:clrMap bg1="dk1" tx1="lt1" bg2="dk2"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ctr" defTabSz="914400" rtl="0" eaLnBrk="1" latinLnBrk="0" hangingPunct="1">
        <a:spcBef>
          <a:spcPct val="0"/>
        </a:spcBef>
        <a:buNone/>
        <a:defRPr sz="3600" kern="1200" cap="all" spc="30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274320" algn="l" defTabSz="914400" rtl="0" eaLnBrk="1" latinLnBrk="0" hangingPunct="1">
        <a:lnSpc>
          <a:spcPct val="150000"/>
        </a:lnSpc>
        <a:spcBef>
          <a:spcPct val="20000"/>
        </a:spcBef>
        <a:buClrTx/>
        <a:buFont typeface="Wingdings" pitchFamily="2" charset="2"/>
        <a:buChar char="v"/>
        <a:defRPr sz="1800" kern="1200" baseline="0">
          <a:solidFill>
            <a:schemeClr val="tx1"/>
          </a:solidFill>
          <a:latin typeface="+mn-lt"/>
          <a:ea typeface="+mn-ea"/>
          <a:cs typeface="+mn-cs"/>
        </a:defRPr>
      </a:lvl1pPr>
      <a:lvl2pPr marL="742950" indent="-228600" algn="l" defTabSz="914400" rtl="0" eaLnBrk="1" latinLnBrk="0" hangingPunct="1">
        <a:spcBef>
          <a:spcPct val="20000"/>
        </a:spcBef>
        <a:buClrTx/>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3pPr>
      <a:lvl4pPr marL="16002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4pPr>
      <a:lvl5pPr marL="20574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ClrTx/>
        <a:buFont typeface="Arial" pitchFamily="34" charset="0"/>
        <a:buChar char="•"/>
        <a:defRPr sz="1400" kern="1200">
          <a:solidFill>
            <a:schemeClr val="tx1"/>
          </a:solidFill>
          <a:latin typeface="+mn-lt"/>
          <a:ea typeface="+mn-ea"/>
          <a:cs typeface="+mn-cs"/>
        </a:defRPr>
      </a:lvl6pPr>
      <a:lvl7pPr marL="29718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7pPr>
      <a:lvl8pPr marL="3429000" indent="-228600" algn="l" defTabSz="914400" rtl="0" eaLnBrk="1" latinLnBrk="0" hangingPunct="1">
        <a:spcBef>
          <a:spcPct val="20000"/>
        </a:spcBef>
        <a:buClrTx/>
        <a:buFont typeface="Arial" pitchFamily="34" charset="0"/>
        <a:buChar char="•"/>
        <a:defRPr sz="1200" kern="1200" baseline="0">
          <a:solidFill>
            <a:schemeClr val="tx1"/>
          </a:solidFill>
          <a:latin typeface="+mn-lt"/>
          <a:ea typeface="+mn-ea"/>
          <a:cs typeface="+mn-cs"/>
        </a:defRPr>
      </a:lvl8pPr>
      <a:lvl9pPr marL="38862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15"/>
          <p:cNvGrpSpPr/>
          <p:nvPr/>
        </p:nvGrpSpPr>
        <p:grpSpPr>
          <a:xfrm>
            <a:off x="0" y="0"/>
            <a:ext cx="12192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0" name="Freeform 9"/>
          <p:cNvSpPr/>
          <p:nvPr/>
        </p:nvSpPr>
        <p:spPr>
          <a:xfrm rot="10800000">
            <a:off x="838201" y="6069330"/>
            <a:ext cx="1056132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p:cNvSpPr/>
          <p:nvPr/>
        </p:nvSpPr>
        <p:spPr>
          <a:xfrm>
            <a:off x="975360" y="575310"/>
            <a:ext cx="10261600" cy="5715000"/>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p:nvSpPr>
        <p:spPr>
          <a:xfrm>
            <a:off x="975360" y="576072"/>
            <a:ext cx="10261600" cy="5715000"/>
          </a:xfrm>
          <a:prstGeom prst="rect">
            <a:avLst/>
          </a:prstGeom>
          <a:blipFill dpi="0" rotWithShape="1">
            <a:blip r:embed="rId13"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2" descr="C:\Users\Administrator\Desktop\Pushpin Dev\Assets\pushpinLeft.png"/>
          <p:cNvPicPr>
            <a:picLocks noChangeAspect="1" noChangeArrowheads="1"/>
          </p:cNvPicPr>
          <p:nvPr/>
        </p:nvPicPr>
        <p:blipFill>
          <a:blip r:embed="rId14" cstate="print"/>
          <a:srcRect/>
          <a:stretch>
            <a:fillRect/>
          </a:stretch>
        </p:blipFill>
        <p:spPr bwMode="auto">
          <a:xfrm rot="1435684">
            <a:off x="724989" y="273091"/>
            <a:ext cx="757108"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14" cstate="print"/>
          <a:srcRect/>
          <a:stretch>
            <a:fillRect/>
          </a:stretch>
        </p:blipFill>
        <p:spPr bwMode="auto">
          <a:xfrm rot="4096196">
            <a:off x="10914593" y="203675"/>
            <a:ext cx="566928" cy="755904"/>
          </a:xfrm>
          <a:prstGeom prst="rect">
            <a:avLst/>
          </a:prstGeom>
          <a:noFill/>
        </p:spPr>
      </p:pic>
      <p:sp>
        <p:nvSpPr>
          <p:cNvPr id="2" name="Title Placeholder 1"/>
          <p:cNvSpPr>
            <a:spLocks noGrp="1"/>
          </p:cNvSpPr>
          <p:nvPr>
            <p:ph type="title"/>
          </p:nvPr>
        </p:nvSpPr>
        <p:spPr>
          <a:xfrm>
            <a:off x="1460031" y="817583"/>
            <a:ext cx="9286993" cy="120248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50721" y="2119257"/>
            <a:ext cx="8261873" cy="3603812"/>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06118" y="5809153"/>
            <a:ext cx="1618428"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fld id="{1D8BD707-D9CF-40AE-B4C6-C98DA3205C09}" type="datetimeFigureOut">
              <a:rPr lang="en-US" smtClean="0"/>
              <a:pPr/>
              <a:t>3/27/2021</a:t>
            </a:fld>
            <a:endParaRPr lang="en-US"/>
          </a:p>
        </p:txBody>
      </p:sp>
      <p:sp>
        <p:nvSpPr>
          <p:cNvPr id="5" name="Footer Placeholder 4"/>
          <p:cNvSpPr>
            <a:spLocks noGrp="1"/>
          </p:cNvSpPr>
          <p:nvPr>
            <p:ph type="ftr" sz="quarter" idx="3"/>
          </p:nvPr>
        </p:nvSpPr>
        <p:spPr>
          <a:xfrm>
            <a:off x="1219202" y="5809153"/>
            <a:ext cx="7386917"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endParaRPr lang="en-US"/>
          </a:p>
        </p:txBody>
      </p:sp>
      <p:sp>
        <p:nvSpPr>
          <p:cNvPr id="6" name="Slide Number Placeholder 5"/>
          <p:cNvSpPr>
            <a:spLocks noGrp="1"/>
          </p:cNvSpPr>
          <p:nvPr>
            <p:ph type="sldNum" sz="quarter" idx="4"/>
          </p:nvPr>
        </p:nvSpPr>
        <p:spPr>
          <a:xfrm>
            <a:off x="10226937" y="5809153"/>
            <a:ext cx="738697" cy="365125"/>
          </a:xfrm>
          <a:prstGeom prst="rect">
            <a:avLst/>
          </a:prstGeom>
        </p:spPr>
        <p:txBody>
          <a:bodyPr vert="horz" lIns="91440" tIns="45720" rIns="91440" bIns="45720" rtlCol="0" anchor="ctr"/>
          <a:lstStyle>
            <a:lvl1pPr algn="r">
              <a:defRPr sz="1400">
                <a:solidFill>
                  <a:schemeClr val="tx2"/>
                </a:solidFill>
                <a:latin typeface="Rage Italic" pitchFamily="66" charset="0"/>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821030840"/>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BE451C3-0FF4-47C4-B829-773ADF60F88C}" type="datetimeFigureOut">
              <a:rPr lang="en-US" smtClean="0"/>
              <a:t>3/27/2021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3511144"/>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5B3BE-B8D4-4771-8AD4-4E2BA6DF2C43}"/>
              </a:ext>
            </a:extLst>
          </p:cNvPr>
          <p:cNvSpPr>
            <a:spLocks noGrp="1"/>
          </p:cNvSpPr>
          <p:nvPr>
            <p:ph type="ctrTitle"/>
          </p:nvPr>
        </p:nvSpPr>
        <p:spPr/>
        <p:txBody>
          <a:bodyPr/>
          <a:lstStyle/>
          <a:p>
            <a:r>
              <a:rPr lang="en-IN" dirty="0"/>
              <a:t>COLOR DETECTION</a:t>
            </a:r>
          </a:p>
        </p:txBody>
      </p:sp>
      <p:sp>
        <p:nvSpPr>
          <p:cNvPr id="3" name="Subtitle 2">
            <a:extLst>
              <a:ext uri="{FF2B5EF4-FFF2-40B4-BE49-F238E27FC236}">
                <a16:creationId xmlns:a16="http://schemas.microsoft.com/office/drawing/2014/main" id="{971A9F20-C44B-4889-B8A6-C4EB1974632E}"/>
              </a:ext>
            </a:extLst>
          </p:cNvPr>
          <p:cNvSpPr>
            <a:spLocks noGrp="1"/>
          </p:cNvSpPr>
          <p:nvPr>
            <p:ph type="subTitle" idx="1"/>
          </p:nvPr>
        </p:nvSpPr>
        <p:spPr/>
        <p:txBody>
          <a:bodyPr>
            <a:noAutofit/>
          </a:bodyPr>
          <a:lstStyle/>
          <a:p>
            <a:r>
              <a:rPr lang="en-IN" sz="2400" dirty="0"/>
              <a:t>BATCH-6</a:t>
            </a:r>
          </a:p>
          <a:p>
            <a:br>
              <a:rPr lang="en-IN" sz="2400" dirty="0"/>
            </a:br>
            <a:r>
              <a:rPr lang="en-IN" sz="2400" dirty="0"/>
              <a:t>Guide:</a:t>
            </a:r>
          </a:p>
          <a:p>
            <a:r>
              <a:rPr lang="en-IN" sz="2400" dirty="0"/>
              <a:t>A. </a:t>
            </a:r>
            <a:r>
              <a:rPr lang="en-IN" sz="2400" dirty="0" err="1"/>
              <a:t>Devakishan</a:t>
            </a:r>
            <a:endParaRPr lang="en-IN" sz="2400" dirty="0"/>
          </a:p>
        </p:txBody>
      </p:sp>
    </p:spTree>
    <p:extLst>
      <p:ext uri="{BB962C8B-B14F-4D97-AF65-F5344CB8AC3E}">
        <p14:creationId xmlns:p14="http://schemas.microsoft.com/office/powerpoint/2010/main" val="83450420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2D0219-51AE-44A0-B08B-61D7C362DC80}"/>
              </a:ext>
            </a:extLst>
          </p:cNvPr>
          <p:cNvPicPr>
            <a:picLocks noChangeAspect="1"/>
          </p:cNvPicPr>
          <p:nvPr/>
        </p:nvPicPr>
        <p:blipFill rotWithShape="1">
          <a:blip r:embed="rId2"/>
          <a:srcRect t="9313"/>
          <a:stretch/>
        </p:blipFill>
        <p:spPr>
          <a:xfrm>
            <a:off x="2252868" y="0"/>
            <a:ext cx="6153309" cy="5863107"/>
          </a:xfrm>
          <a:prstGeom prst="rect">
            <a:avLst/>
          </a:prstGeom>
        </p:spPr>
      </p:pic>
      <p:sp>
        <p:nvSpPr>
          <p:cNvPr id="4" name="Rectangle 3">
            <a:extLst>
              <a:ext uri="{FF2B5EF4-FFF2-40B4-BE49-F238E27FC236}">
                <a16:creationId xmlns:a16="http://schemas.microsoft.com/office/drawing/2014/main" id="{AF93FCFF-88F5-44B0-B176-C3F54490D81F}"/>
              </a:ext>
            </a:extLst>
          </p:cNvPr>
          <p:cNvSpPr/>
          <p:nvPr/>
        </p:nvSpPr>
        <p:spPr>
          <a:xfrm>
            <a:off x="2860665" y="5831639"/>
            <a:ext cx="5749459"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Use case diagram</a:t>
            </a:r>
          </a:p>
        </p:txBody>
      </p:sp>
    </p:spTree>
    <p:extLst>
      <p:ext uri="{BB962C8B-B14F-4D97-AF65-F5344CB8AC3E}">
        <p14:creationId xmlns:p14="http://schemas.microsoft.com/office/powerpoint/2010/main" val="4209785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8744D1-A8D6-43A2-B672-3AB7109A6638}"/>
              </a:ext>
            </a:extLst>
          </p:cNvPr>
          <p:cNvPicPr>
            <a:picLocks noChangeAspect="1"/>
          </p:cNvPicPr>
          <p:nvPr/>
        </p:nvPicPr>
        <p:blipFill>
          <a:blip r:embed="rId2"/>
          <a:stretch>
            <a:fillRect/>
          </a:stretch>
        </p:blipFill>
        <p:spPr>
          <a:xfrm>
            <a:off x="247706" y="321972"/>
            <a:ext cx="11652335" cy="5087155"/>
          </a:xfrm>
          <a:prstGeom prst="rect">
            <a:avLst/>
          </a:prstGeom>
        </p:spPr>
      </p:pic>
      <p:sp>
        <p:nvSpPr>
          <p:cNvPr id="6" name="Rectangle 5">
            <a:extLst>
              <a:ext uri="{FF2B5EF4-FFF2-40B4-BE49-F238E27FC236}">
                <a16:creationId xmlns:a16="http://schemas.microsoft.com/office/drawing/2014/main" id="{636F2B1F-7D27-4F46-A656-BA3C25BFBA1A}"/>
              </a:ext>
            </a:extLst>
          </p:cNvPr>
          <p:cNvSpPr/>
          <p:nvPr/>
        </p:nvSpPr>
        <p:spPr>
          <a:xfrm>
            <a:off x="2461673" y="5409127"/>
            <a:ext cx="5311070"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Activity Diagram</a:t>
            </a:r>
          </a:p>
        </p:txBody>
      </p:sp>
    </p:spTree>
    <p:extLst>
      <p:ext uri="{BB962C8B-B14F-4D97-AF65-F5344CB8AC3E}">
        <p14:creationId xmlns:p14="http://schemas.microsoft.com/office/powerpoint/2010/main" val="3480485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ED9FDBD-93A6-4CE9-92A3-C47B03D25576}"/>
              </a:ext>
            </a:extLst>
          </p:cNvPr>
          <p:cNvPicPr>
            <a:picLocks noGrp="1" noChangeAspect="1"/>
          </p:cNvPicPr>
          <p:nvPr>
            <p:ph idx="1"/>
          </p:nvPr>
        </p:nvPicPr>
        <p:blipFill>
          <a:blip r:embed="rId2"/>
          <a:stretch>
            <a:fillRect/>
          </a:stretch>
        </p:blipFill>
        <p:spPr>
          <a:xfrm>
            <a:off x="1333037" y="167425"/>
            <a:ext cx="7707932" cy="5553858"/>
          </a:xfrm>
        </p:spPr>
      </p:pic>
      <p:sp>
        <p:nvSpPr>
          <p:cNvPr id="6" name="Rectangle 5">
            <a:extLst>
              <a:ext uri="{FF2B5EF4-FFF2-40B4-BE49-F238E27FC236}">
                <a16:creationId xmlns:a16="http://schemas.microsoft.com/office/drawing/2014/main" id="{0F9328AC-3FDA-4025-BDF6-75D2AC0A486E}"/>
              </a:ext>
            </a:extLst>
          </p:cNvPr>
          <p:cNvSpPr/>
          <p:nvPr/>
        </p:nvSpPr>
        <p:spPr>
          <a:xfrm>
            <a:off x="2352637" y="5741487"/>
            <a:ext cx="5889754"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Sequence Diagram</a:t>
            </a:r>
          </a:p>
        </p:txBody>
      </p:sp>
    </p:spTree>
    <p:extLst>
      <p:ext uri="{BB962C8B-B14F-4D97-AF65-F5344CB8AC3E}">
        <p14:creationId xmlns:p14="http://schemas.microsoft.com/office/powerpoint/2010/main" val="394047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D00473A-08FF-1946-8D69-94F8D95EE333}"/>
              </a:ext>
            </a:extLst>
          </p:cNvPr>
          <p:cNvGraphicFramePr>
            <a:graphicFrameLocks noGrp="1"/>
          </p:cNvGraphicFramePr>
          <p:nvPr>
            <p:extLst>
              <p:ext uri="{D42A27DB-BD31-4B8C-83A1-F6EECF244321}">
                <p14:modId xmlns:p14="http://schemas.microsoft.com/office/powerpoint/2010/main" val="584529446"/>
              </p:ext>
            </p:extLst>
          </p:nvPr>
        </p:nvGraphicFramePr>
        <p:xfrm>
          <a:off x="1705428" y="872066"/>
          <a:ext cx="8128000" cy="57912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757466467"/>
                    </a:ext>
                  </a:extLst>
                </a:gridCol>
              </a:tblGrid>
              <a:tr h="370840">
                <a:tc>
                  <a:txBody>
                    <a:bodyPr/>
                    <a:lstStyle/>
                    <a:p>
                      <a:r>
                        <a:rPr lang="en-US" sz="2400" dirty="0">
                          <a:solidFill>
                            <a:schemeClr val="accent1">
                              <a:lumMod val="75000"/>
                            </a:schemeClr>
                          </a:solidFill>
                          <a:latin typeface="Calibri" panose="020F0502020204030204" pitchFamily="34" charset="0"/>
                          <a:cs typeface="Calibri" panose="020F0502020204030204" pitchFamily="34" charset="0"/>
                        </a:rPr>
                        <a:t>                                          </a:t>
                      </a:r>
                      <a:r>
                        <a:rPr lang="en-US" sz="3200" dirty="0">
                          <a:solidFill>
                            <a:schemeClr val="accent1">
                              <a:lumMod val="75000"/>
                            </a:schemeClr>
                          </a:solidFill>
                          <a:latin typeface="Calibri" panose="020F0502020204030204" pitchFamily="34" charset="0"/>
                          <a:cs typeface="Calibri" panose="020F0502020204030204" pitchFamily="34" charset="0"/>
                        </a:rPr>
                        <a:t>APPLICATIONS</a:t>
                      </a:r>
                    </a:p>
                  </a:txBody>
                  <a:tcPr>
                    <a:noFill/>
                  </a:tcPr>
                </a:tc>
                <a:extLst>
                  <a:ext uri="{0D108BD9-81ED-4DB2-BD59-A6C34878D82A}">
                    <a16:rowId xmlns:a16="http://schemas.microsoft.com/office/drawing/2014/main" val="2699258993"/>
                  </a:ext>
                </a:extLst>
              </a:tr>
            </a:tbl>
          </a:graphicData>
        </a:graphic>
      </p:graphicFrame>
      <p:sp>
        <p:nvSpPr>
          <p:cNvPr id="5" name="TextBox 4">
            <a:extLst>
              <a:ext uri="{FF2B5EF4-FFF2-40B4-BE49-F238E27FC236}">
                <a16:creationId xmlns:a16="http://schemas.microsoft.com/office/drawing/2014/main" id="{9FB2F409-4B1F-5B42-B4FE-D61632E2241D}"/>
              </a:ext>
            </a:extLst>
          </p:cNvPr>
          <p:cNvSpPr txBox="1"/>
          <p:nvPr/>
        </p:nvSpPr>
        <p:spPr>
          <a:xfrm>
            <a:off x="1563589" y="1830950"/>
            <a:ext cx="4429931" cy="3416320"/>
          </a:xfrm>
          <a:prstGeom prst="rect">
            <a:avLst/>
          </a:prstGeom>
          <a:noFill/>
        </p:spPr>
        <p:txBody>
          <a:bodyPr wrap="none" rtlCol="0">
            <a:spAutoFit/>
          </a:bodyPr>
          <a:lstStyle/>
          <a:p>
            <a:pPr marL="342900" indent="-342900">
              <a:buFont typeface="Wingdings" pitchFamily="2" charset="2"/>
              <a:buChar char="§"/>
            </a:pPr>
            <a:r>
              <a:rPr lang="en-US" sz="2400" dirty="0">
                <a:latin typeface="Calibri" panose="020F0502020204030204" pitchFamily="34" charset="0"/>
                <a:cs typeface="Calibri" panose="020F0502020204030204" pitchFamily="34" charset="0"/>
              </a:rPr>
              <a:t>Numerous Image Editing Apps</a:t>
            </a:r>
          </a:p>
          <a:p>
            <a:pPr marL="342900" indent="-342900">
              <a:buFont typeface="Wingdings" pitchFamily="2" charset="2"/>
              <a:buChar char="§"/>
            </a:pPr>
            <a:endParaRPr lang="en-US" sz="2400" dirty="0">
              <a:latin typeface="Calibri" panose="020F0502020204030204" pitchFamily="34" charset="0"/>
              <a:cs typeface="Calibri" panose="020F0502020204030204" pitchFamily="34" charset="0"/>
            </a:endParaRPr>
          </a:p>
          <a:p>
            <a:pPr marL="342900" indent="-342900">
              <a:buFont typeface="Wingdings" pitchFamily="2" charset="2"/>
              <a:buChar char="§"/>
            </a:pPr>
            <a:r>
              <a:rPr lang="en-US" sz="2400" dirty="0">
                <a:latin typeface="Calibri" panose="020F0502020204030204" pitchFamily="34" charset="0"/>
                <a:cs typeface="Calibri" panose="020F0502020204030204" pitchFamily="34" charset="0"/>
              </a:rPr>
              <a:t>Drawing Apps</a:t>
            </a:r>
          </a:p>
          <a:p>
            <a:pPr marL="342900" indent="-342900">
              <a:buFont typeface="Wingdings" pitchFamily="2" charset="2"/>
              <a:buChar char="§"/>
            </a:pPr>
            <a:endParaRPr lang="en-US" sz="2400" dirty="0">
              <a:latin typeface="Calibri" panose="020F0502020204030204" pitchFamily="34" charset="0"/>
              <a:cs typeface="Calibri" panose="020F0502020204030204" pitchFamily="34" charset="0"/>
            </a:endParaRPr>
          </a:p>
          <a:p>
            <a:pPr marL="342900" indent="-342900">
              <a:buFont typeface="Wingdings" pitchFamily="2" charset="2"/>
              <a:buChar char="§"/>
            </a:pPr>
            <a:r>
              <a:rPr lang="en-US" sz="2400" dirty="0">
                <a:latin typeface="Calibri" panose="020F0502020204030204" pitchFamily="34" charset="0"/>
                <a:cs typeface="Calibri" panose="020F0502020204030204" pitchFamily="34" charset="0"/>
              </a:rPr>
              <a:t>In the field of Image Processing</a:t>
            </a:r>
          </a:p>
          <a:p>
            <a:pPr marL="342900" indent="-342900">
              <a:buFont typeface="Wingdings" pitchFamily="2" charset="2"/>
              <a:buChar char="§"/>
            </a:pPr>
            <a:endParaRPr lang="en-US" sz="2400" dirty="0">
              <a:latin typeface="Calibri" panose="020F0502020204030204" pitchFamily="34" charset="0"/>
              <a:cs typeface="Calibri" panose="020F0502020204030204" pitchFamily="34" charset="0"/>
            </a:endParaRPr>
          </a:p>
          <a:p>
            <a:pPr marL="342900" indent="-342900">
              <a:buFont typeface="Wingdings" pitchFamily="2" charset="2"/>
              <a:buChar char="§"/>
            </a:pPr>
            <a:r>
              <a:rPr lang="en-US" sz="2400" dirty="0">
                <a:latin typeface="Calibri" panose="020F0502020204030204" pitchFamily="34" charset="0"/>
                <a:cs typeface="Calibri" panose="020F0502020204030204" pitchFamily="34" charset="0"/>
              </a:rPr>
              <a:t>RGB LED consistency control</a:t>
            </a:r>
          </a:p>
          <a:p>
            <a:pPr marL="342900" indent="-342900">
              <a:buFont typeface="Wingdings" pitchFamily="2" charset="2"/>
              <a:buChar char="§"/>
            </a:pPr>
            <a:endParaRPr lang="en-US" sz="2400" dirty="0">
              <a:latin typeface="Calibri" panose="020F0502020204030204" pitchFamily="34" charset="0"/>
              <a:cs typeface="Calibri" panose="020F0502020204030204" pitchFamily="34" charset="0"/>
            </a:endParaRPr>
          </a:p>
          <a:p>
            <a:pPr marL="342900" indent="-342900">
              <a:buFont typeface="Wingdings" pitchFamily="2" charset="2"/>
              <a:buChar char="§"/>
            </a:pPr>
            <a:r>
              <a:rPr lang="en-US" sz="2400" dirty="0">
                <a:latin typeface="Calibri" panose="020F0502020204030204" pitchFamily="34" charset="0"/>
                <a:cs typeface="Calibri" panose="020F0502020204030204" pitchFamily="34" charset="0"/>
              </a:rPr>
              <a:t>Animations</a:t>
            </a:r>
          </a:p>
        </p:txBody>
      </p:sp>
    </p:spTree>
    <p:extLst>
      <p:ext uri="{BB962C8B-B14F-4D97-AF65-F5344CB8AC3E}">
        <p14:creationId xmlns:p14="http://schemas.microsoft.com/office/powerpoint/2010/main" val="18479664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75C7-A099-4C7A-AF72-BD9240DB6E41}"/>
              </a:ext>
            </a:extLst>
          </p:cNvPr>
          <p:cNvSpPr>
            <a:spLocks noGrp="1"/>
          </p:cNvSpPr>
          <p:nvPr>
            <p:ph type="title"/>
          </p:nvPr>
        </p:nvSpPr>
        <p:spPr/>
        <p:txBody>
          <a:bodyPr/>
          <a:lstStyle/>
          <a:p>
            <a:r>
              <a:rPr lang="en-IN" dirty="0"/>
              <a:t>coding</a:t>
            </a:r>
          </a:p>
        </p:txBody>
      </p:sp>
      <p:sp>
        <p:nvSpPr>
          <p:cNvPr id="3" name="Text Placeholder 2">
            <a:extLst>
              <a:ext uri="{FF2B5EF4-FFF2-40B4-BE49-F238E27FC236}">
                <a16:creationId xmlns:a16="http://schemas.microsoft.com/office/drawing/2014/main" id="{0EEEE546-F1CE-44EC-A257-16535F1D4769}"/>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03872873"/>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4C773-471C-42DF-B7CC-E6A73CAE0F5D}"/>
              </a:ext>
            </a:extLst>
          </p:cNvPr>
          <p:cNvSpPr>
            <a:spLocks noGrp="1"/>
          </p:cNvSpPr>
          <p:nvPr>
            <p:ph type="title"/>
          </p:nvPr>
        </p:nvSpPr>
        <p:spPr/>
        <p:txBody>
          <a:bodyPr/>
          <a:lstStyle/>
          <a:p>
            <a:r>
              <a:rPr lang="en-IN" dirty="0"/>
              <a:t>Modules</a:t>
            </a:r>
          </a:p>
        </p:txBody>
      </p:sp>
      <p:sp>
        <p:nvSpPr>
          <p:cNvPr id="3" name="Content Placeholder 2">
            <a:extLst>
              <a:ext uri="{FF2B5EF4-FFF2-40B4-BE49-F238E27FC236}">
                <a16:creationId xmlns:a16="http://schemas.microsoft.com/office/drawing/2014/main" id="{9046FD2B-D5E4-43D3-AC64-9EE2956C36F0}"/>
              </a:ext>
            </a:extLst>
          </p:cNvPr>
          <p:cNvSpPr>
            <a:spLocks noGrp="1"/>
          </p:cNvSpPr>
          <p:nvPr>
            <p:ph idx="1"/>
          </p:nvPr>
        </p:nvSpPr>
        <p:spPr>
          <a:xfrm>
            <a:off x="1468190" y="2057400"/>
            <a:ext cx="4935485" cy="2743200"/>
          </a:xfrm>
        </p:spPr>
        <p:txBody>
          <a:bodyPr/>
          <a:lstStyle/>
          <a:p>
            <a:pPr algn="ctr"/>
            <a:r>
              <a:rPr lang="en-IN" dirty="0" err="1"/>
              <a:t>Tkinter</a:t>
            </a:r>
            <a:r>
              <a:rPr lang="en-IN" dirty="0"/>
              <a:t> – GUI</a:t>
            </a:r>
          </a:p>
          <a:p>
            <a:pPr algn="ctr"/>
            <a:r>
              <a:rPr lang="en-IN" dirty="0"/>
              <a:t>Cv2 </a:t>
            </a:r>
          </a:p>
          <a:p>
            <a:pPr algn="ctr"/>
            <a:r>
              <a:rPr lang="en-IN" dirty="0" err="1"/>
              <a:t>Numpy</a:t>
            </a:r>
            <a:endParaRPr lang="en-IN" dirty="0"/>
          </a:p>
          <a:p>
            <a:pPr algn="ctr"/>
            <a:r>
              <a:rPr lang="en-IN" dirty="0"/>
              <a:t>Pandas</a:t>
            </a:r>
          </a:p>
          <a:p>
            <a:pPr algn="ctr"/>
            <a:r>
              <a:rPr lang="en-IN" dirty="0" err="1"/>
              <a:t>Imutils</a:t>
            </a:r>
            <a:r>
              <a:rPr lang="en-IN" dirty="0"/>
              <a:t> – Video resize</a:t>
            </a:r>
          </a:p>
        </p:txBody>
      </p:sp>
      <p:sp>
        <p:nvSpPr>
          <p:cNvPr id="4" name="Text Placeholder 3">
            <a:extLst>
              <a:ext uri="{FF2B5EF4-FFF2-40B4-BE49-F238E27FC236}">
                <a16:creationId xmlns:a16="http://schemas.microsoft.com/office/drawing/2014/main" id="{9D2782BE-6E63-4367-BE56-DF4C79552DF1}"/>
              </a:ext>
            </a:extLst>
          </p:cNvPr>
          <p:cNvSpPr>
            <a:spLocks noGrp="1"/>
          </p:cNvSpPr>
          <p:nvPr>
            <p:ph type="body" sz="half" idx="2"/>
          </p:nvPr>
        </p:nvSpPr>
        <p:spPr/>
        <p:txBody>
          <a:bodyPr/>
          <a:lstStyle/>
          <a:p>
            <a:pPr marL="285750" indent="-285750">
              <a:buFont typeface="Arial" panose="020B0604020202020204" pitchFamily="34" charset="0"/>
              <a:buChar char="•"/>
            </a:pPr>
            <a:r>
              <a:rPr lang="en-IN" dirty="0"/>
              <a:t>The given modules are used foe execution of the code</a:t>
            </a:r>
          </a:p>
        </p:txBody>
      </p:sp>
    </p:spTree>
    <p:extLst>
      <p:ext uri="{BB962C8B-B14F-4D97-AF65-F5344CB8AC3E}">
        <p14:creationId xmlns:p14="http://schemas.microsoft.com/office/powerpoint/2010/main" val="3520300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48CD2-82FC-4066-B883-B9D335EEFE79}"/>
              </a:ext>
            </a:extLst>
          </p:cNvPr>
          <p:cNvSpPr>
            <a:spLocks noGrp="1"/>
          </p:cNvSpPr>
          <p:nvPr>
            <p:ph type="title"/>
          </p:nvPr>
        </p:nvSpPr>
        <p:spPr/>
        <p:txBody>
          <a:bodyPr/>
          <a:lstStyle/>
          <a:p>
            <a:r>
              <a:rPr lang="en-IN" dirty="0"/>
              <a:t>Main code</a:t>
            </a:r>
          </a:p>
        </p:txBody>
      </p:sp>
      <p:pic>
        <p:nvPicPr>
          <p:cNvPr id="6" name="Content Placeholder 5">
            <a:extLst>
              <a:ext uri="{FF2B5EF4-FFF2-40B4-BE49-F238E27FC236}">
                <a16:creationId xmlns:a16="http://schemas.microsoft.com/office/drawing/2014/main" id="{2F59BBEC-3662-4FB7-ADCB-B7E049B048E3}"/>
              </a:ext>
            </a:extLst>
          </p:cNvPr>
          <p:cNvPicPr>
            <a:picLocks noGrp="1" noChangeAspect="1"/>
          </p:cNvPicPr>
          <p:nvPr>
            <p:ph idx="1"/>
          </p:nvPr>
        </p:nvPicPr>
        <p:blipFill>
          <a:blip r:embed="rId2"/>
          <a:stretch>
            <a:fillRect/>
          </a:stretch>
        </p:blipFill>
        <p:spPr>
          <a:xfrm>
            <a:off x="441960" y="412125"/>
            <a:ext cx="7384548" cy="5769734"/>
          </a:xfrm>
        </p:spPr>
      </p:pic>
      <p:sp>
        <p:nvSpPr>
          <p:cNvPr id="4" name="Text Placeholder 3">
            <a:extLst>
              <a:ext uri="{FF2B5EF4-FFF2-40B4-BE49-F238E27FC236}">
                <a16:creationId xmlns:a16="http://schemas.microsoft.com/office/drawing/2014/main" id="{00F2104B-CB6E-46CF-91DD-EE023AF7CC8F}"/>
              </a:ext>
            </a:extLst>
          </p:cNvPr>
          <p:cNvSpPr>
            <a:spLocks noGrp="1"/>
          </p:cNvSpPr>
          <p:nvPr>
            <p:ph type="body" sz="half" idx="2"/>
          </p:nvPr>
        </p:nvSpPr>
        <p:spPr/>
        <p:txBody>
          <a:bodyPr/>
          <a:lstStyle/>
          <a:p>
            <a:pPr marL="285750" indent="-285750">
              <a:buFont typeface="Arial" panose="020B0604020202020204" pitchFamily="34" charset="0"/>
              <a:buChar char="•"/>
            </a:pPr>
            <a:r>
              <a:rPr lang="en-IN" dirty="0"/>
              <a:t>The given </a:t>
            </a:r>
            <a:r>
              <a:rPr lang="en-IN" dirty="0" err="1"/>
              <a:t>gui</a:t>
            </a:r>
            <a:r>
              <a:rPr lang="en-IN" dirty="0"/>
              <a:t> code is for main window to give options for the user to choose image or live video</a:t>
            </a:r>
          </a:p>
        </p:txBody>
      </p:sp>
    </p:spTree>
    <p:extLst>
      <p:ext uri="{BB962C8B-B14F-4D97-AF65-F5344CB8AC3E}">
        <p14:creationId xmlns:p14="http://schemas.microsoft.com/office/powerpoint/2010/main" val="286303174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D21C-99CE-4211-A400-511723E75F34}"/>
              </a:ext>
            </a:extLst>
          </p:cNvPr>
          <p:cNvSpPr>
            <a:spLocks noGrp="1"/>
          </p:cNvSpPr>
          <p:nvPr>
            <p:ph type="title"/>
          </p:nvPr>
        </p:nvSpPr>
        <p:spPr/>
        <p:txBody>
          <a:bodyPr/>
          <a:lstStyle/>
          <a:p>
            <a:r>
              <a:rPr lang="en-IN" dirty="0"/>
              <a:t>Main page</a:t>
            </a:r>
          </a:p>
        </p:txBody>
      </p:sp>
      <p:sp>
        <p:nvSpPr>
          <p:cNvPr id="4" name="Text Placeholder 3">
            <a:extLst>
              <a:ext uri="{FF2B5EF4-FFF2-40B4-BE49-F238E27FC236}">
                <a16:creationId xmlns:a16="http://schemas.microsoft.com/office/drawing/2014/main" id="{883F98F7-7418-41BC-B816-82BD944C69B5}"/>
              </a:ext>
            </a:extLst>
          </p:cNvPr>
          <p:cNvSpPr>
            <a:spLocks noGrp="1"/>
          </p:cNvSpPr>
          <p:nvPr>
            <p:ph type="body" sz="half" idx="2"/>
          </p:nvPr>
        </p:nvSpPr>
        <p:spPr/>
        <p:txBody>
          <a:bodyPr/>
          <a:lstStyle/>
          <a:p>
            <a:pPr marL="285750" indent="-285750">
              <a:buFont typeface="Arial" panose="020B0604020202020204" pitchFamily="34" charset="0"/>
              <a:buChar char="•"/>
            </a:pPr>
            <a:r>
              <a:rPr lang="en-IN" dirty="0"/>
              <a:t>Here the user can choose whether he needs image or live video capture for colour detection.</a:t>
            </a:r>
          </a:p>
        </p:txBody>
      </p:sp>
      <p:pic>
        <p:nvPicPr>
          <p:cNvPr id="12" name="Picture 11">
            <a:extLst>
              <a:ext uri="{FF2B5EF4-FFF2-40B4-BE49-F238E27FC236}">
                <a16:creationId xmlns:a16="http://schemas.microsoft.com/office/drawing/2014/main" id="{52F3BCD7-E4FB-40AF-A9F1-EF879EE1BCC2}"/>
              </a:ext>
            </a:extLst>
          </p:cNvPr>
          <p:cNvPicPr>
            <a:picLocks noChangeAspect="1"/>
          </p:cNvPicPr>
          <p:nvPr/>
        </p:nvPicPr>
        <p:blipFill>
          <a:blip r:embed="rId2"/>
          <a:stretch>
            <a:fillRect/>
          </a:stretch>
        </p:blipFill>
        <p:spPr>
          <a:xfrm>
            <a:off x="441960" y="402464"/>
            <a:ext cx="7193219" cy="6053071"/>
          </a:xfrm>
          <a:prstGeom prst="rect">
            <a:avLst/>
          </a:prstGeom>
        </p:spPr>
      </p:pic>
    </p:spTree>
    <p:extLst>
      <p:ext uri="{BB962C8B-B14F-4D97-AF65-F5344CB8AC3E}">
        <p14:creationId xmlns:p14="http://schemas.microsoft.com/office/powerpoint/2010/main" val="48721281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C2571-A4E2-42A2-AD70-4619E6EFE658}"/>
              </a:ext>
            </a:extLst>
          </p:cNvPr>
          <p:cNvSpPr>
            <a:spLocks noGrp="1"/>
          </p:cNvSpPr>
          <p:nvPr>
            <p:ph type="title"/>
          </p:nvPr>
        </p:nvSpPr>
        <p:spPr/>
        <p:txBody>
          <a:bodyPr/>
          <a:lstStyle/>
          <a:p>
            <a:r>
              <a:rPr lang="en-IN" dirty="0"/>
              <a:t>Image</a:t>
            </a:r>
          </a:p>
        </p:txBody>
      </p:sp>
      <p:sp>
        <p:nvSpPr>
          <p:cNvPr id="3" name="Content Placeholder 2">
            <a:extLst>
              <a:ext uri="{FF2B5EF4-FFF2-40B4-BE49-F238E27FC236}">
                <a16:creationId xmlns:a16="http://schemas.microsoft.com/office/drawing/2014/main" id="{9051D37C-66C0-48FE-98B2-BE3C75F3C26C}"/>
              </a:ext>
            </a:extLst>
          </p:cNvPr>
          <p:cNvSpPr>
            <a:spLocks noGrp="1"/>
          </p:cNvSpPr>
          <p:nvPr>
            <p:ph idx="1"/>
          </p:nvPr>
        </p:nvSpPr>
        <p:spPr/>
        <p:txBody>
          <a:bodyPr/>
          <a:lstStyle/>
          <a:p>
            <a:endParaRPr lang="en-IN" dirty="0"/>
          </a:p>
          <a:p>
            <a:r>
              <a:rPr lang="en-IN" dirty="0"/>
              <a:t>For browsing a image from local files a method is called:</a:t>
            </a:r>
            <a:br>
              <a:rPr lang="en-IN" dirty="0"/>
            </a:br>
            <a:endParaRPr lang="en-IN" dirty="0"/>
          </a:p>
          <a:p>
            <a:endParaRPr lang="en-IN" dirty="0"/>
          </a:p>
          <a:p>
            <a:endParaRPr lang="en-IN" dirty="0"/>
          </a:p>
          <a:p>
            <a:endParaRPr lang="en-IN" dirty="0"/>
          </a:p>
          <a:p>
            <a:r>
              <a:rPr lang="en-IN" dirty="0"/>
              <a:t>Function to note down the image coordinates and </a:t>
            </a:r>
            <a:r>
              <a:rPr lang="en-IN" dirty="0" err="1"/>
              <a:t>rgb</a:t>
            </a:r>
            <a:r>
              <a:rPr lang="en-IN" dirty="0"/>
              <a:t> values of that coordinate</a:t>
            </a:r>
            <a:br>
              <a:rPr lang="en-IN" dirty="0"/>
            </a:br>
            <a:endParaRPr lang="en-IN" dirty="0"/>
          </a:p>
        </p:txBody>
      </p:sp>
      <p:sp>
        <p:nvSpPr>
          <p:cNvPr id="4" name="Text Placeholder 3">
            <a:extLst>
              <a:ext uri="{FF2B5EF4-FFF2-40B4-BE49-F238E27FC236}">
                <a16:creationId xmlns:a16="http://schemas.microsoft.com/office/drawing/2014/main" id="{1E148A80-91D4-4F0C-9B6D-584289373905}"/>
              </a:ext>
            </a:extLst>
          </p:cNvPr>
          <p:cNvSpPr>
            <a:spLocks noGrp="1"/>
          </p:cNvSpPr>
          <p:nvPr>
            <p:ph type="body" sz="half" idx="2"/>
          </p:nvPr>
        </p:nvSpPr>
        <p:spPr/>
        <p:txBody>
          <a:bodyPr/>
          <a:lstStyle/>
          <a:p>
            <a:pPr marL="285750" indent="-285750">
              <a:buFont typeface="Arial" panose="020B0604020202020204" pitchFamily="34" charset="0"/>
              <a:buChar char="•"/>
            </a:pPr>
            <a:r>
              <a:rPr lang="en-IN" dirty="0"/>
              <a:t>If user choose then a window appears to choose image</a:t>
            </a:r>
          </a:p>
          <a:p>
            <a:pPr marL="285750" indent="-285750">
              <a:buFont typeface="Arial" panose="020B0604020202020204" pitchFamily="34" charset="0"/>
              <a:buChar char="•"/>
            </a:pPr>
            <a:r>
              <a:rPr lang="en-IN" dirty="0"/>
              <a:t>The image path is stored into </a:t>
            </a:r>
            <a:r>
              <a:rPr lang="en-IN" dirty="0" err="1"/>
              <a:t>img</a:t>
            </a:r>
            <a:r>
              <a:rPr lang="en-IN" dirty="0"/>
              <a:t> variable</a:t>
            </a:r>
          </a:p>
          <a:p>
            <a:pPr marL="285750" indent="-285750">
              <a:buFont typeface="Arial" panose="020B0604020202020204" pitchFamily="34" charset="0"/>
              <a:buChar char="•"/>
            </a:pPr>
            <a:r>
              <a:rPr lang="en-IN" dirty="0"/>
              <a:t>Then the </a:t>
            </a:r>
            <a:r>
              <a:rPr lang="en-IN" dirty="0" err="1"/>
              <a:t>img</a:t>
            </a:r>
            <a:r>
              <a:rPr lang="en-IN" dirty="0"/>
              <a:t> variable is used to open the specified image using cv2 module</a:t>
            </a:r>
          </a:p>
        </p:txBody>
      </p:sp>
      <p:pic>
        <p:nvPicPr>
          <p:cNvPr id="6" name="Picture 5">
            <a:extLst>
              <a:ext uri="{FF2B5EF4-FFF2-40B4-BE49-F238E27FC236}">
                <a16:creationId xmlns:a16="http://schemas.microsoft.com/office/drawing/2014/main" id="{ACB11C7A-64B8-4938-8496-405C93479CD7}"/>
              </a:ext>
            </a:extLst>
          </p:cNvPr>
          <p:cNvPicPr>
            <a:picLocks noChangeAspect="1"/>
          </p:cNvPicPr>
          <p:nvPr/>
        </p:nvPicPr>
        <p:blipFill>
          <a:blip r:embed="rId2"/>
          <a:stretch>
            <a:fillRect/>
          </a:stretch>
        </p:blipFill>
        <p:spPr>
          <a:xfrm>
            <a:off x="0" y="1863096"/>
            <a:ext cx="8306873" cy="892985"/>
          </a:xfrm>
          <a:prstGeom prst="rect">
            <a:avLst/>
          </a:prstGeom>
        </p:spPr>
      </p:pic>
      <p:pic>
        <p:nvPicPr>
          <p:cNvPr id="8" name="Picture 7">
            <a:extLst>
              <a:ext uri="{FF2B5EF4-FFF2-40B4-BE49-F238E27FC236}">
                <a16:creationId xmlns:a16="http://schemas.microsoft.com/office/drawing/2014/main" id="{CEE9FC5D-6AD3-44CC-B8F1-87F925FD914B}"/>
              </a:ext>
            </a:extLst>
          </p:cNvPr>
          <p:cNvPicPr>
            <a:picLocks noChangeAspect="1"/>
          </p:cNvPicPr>
          <p:nvPr/>
        </p:nvPicPr>
        <p:blipFill>
          <a:blip r:embed="rId3"/>
          <a:stretch>
            <a:fillRect/>
          </a:stretch>
        </p:blipFill>
        <p:spPr>
          <a:xfrm>
            <a:off x="1363915" y="4319737"/>
            <a:ext cx="5660266" cy="2070281"/>
          </a:xfrm>
          <a:prstGeom prst="rect">
            <a:avLst/>
          </a:prstGeom>
        </p:spPr>
      </p:pic>
    </p:spTree>
    <p:extLst>
      <p:ext uri="{BB962C8B-B14F-4D97-AF65-F5344CB8AC3E}">
        <p14:creationId xmlns:p14="http://schemas.microsoft.com/office/powerpoint/2010/main" val="30727781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382B9-0F15-4853-8B00-2E1CA7056A68}"/>
              </a:ext>
            </a:extLst>
          </p:cNvPr>
          <p:cNvSpPr>
            <a:spLocks noGrp="1"/>
          </p:cNvSpPr>
          <p:nvPr>
            <p:ph type="title"/>
          </p:nvPr>
        </p:nvSpPr>
        <p:spPr/>
        <p:txBody>
          <a:bodyPr/>
          <a:lstStyle/>
          <a:p>
            <a:r>
              <a:rPr lang="en-IN" dirty="0"/>
              <a:t>image</a:t>
            </a:r>
          </a:p>
        </p:txBody>
      </p:sp>
      <p:sp>
        <p:nvSpPr>
          <p:cNvPr id="4" name="Text Placeholder 3">
            <a:extLst>
              <a:ext uri="{FF2B5EF4-FFF2-40B4-BE49-F238E27FC236}">
                <a16:creationId xmlns:a16="http://schemas.microsoft.com/office/drawing/2014/main" id="{9DD61482-FCFD-4B35-9A8F-F326AE1326FA}"/>
              </a:ext>
            </a:extLst>
          </p:cNvPr>
          <p:cNvSpPr>
            <a:spLocks noGrp="1"/>
          </p:cNvSpPr>
          <p:nvPr>
            <p:ph type="body" sz="half" idx="2"/>
          </p:nvPr>
        </p:nvSpPr>
        <p:spPr/>
        <p:txBody>
          <a:bodyPr/>
          <a:lstStyle/>
          <a:p>
            <a:pPr marL="285750" indent="-285750">
              <a:buFont typeface="Arial" panose="020B0604020202020204" pitchFamily="34" charset="0"/>
              <a:buChar char="•"/>
            </a:pPr>
            <a:r>
              <a:rPr lang="en-IN" dirty="0"/>
              <a:t>If the user selects image then a window appears to browse a image.</a:t>
            </a:r>
            <a:br>
              <a:rPr lang="en-IN" dirty="0"/>
            </a:br>
            <a:endParaRPr lang="en-IN" dirty="0"/>
          </a:p>
          <a:p>
            <a:pPr marL="285750" indent="-285750">
              <a:buFont typeface="Arial" panose="020B0604020202020204" pitchFamily="34" charset="0"/>
              <a:buChar char="•"/>
            </a:pPr>
            <a:r>
              <a:rPr lang="en-IN" dirty="0"/>
              <a:t>The file path initial showed is C drive and allowed file types are jpeg and jpg.</a:t>
            </a:r>
          </a:p>
        </p:txBody>
      </p:sp>
      <p:pic>
        <p:nvPicPr>
          <p:cNvPr id="12" name="Content Placeholder 11">
            <a:extLst>
              <a:ext uri="{FF2B5EF4-FFF2-40B4-BE49-F238E27FC236}">
                <a16:creationId xmlns:a16="http://schemas.microsoft.com/office/drawing/2014/main" id="{6DF5CE30-1417-4DEE-A7DF-0E7AE09C9F1C}"/>
              </a:ext>
            </a:extLst>
          </p:cNvPr>
          <p:cNvPicPr>
            <a:picLocks noGrp="1" noChangeAspect="1"/>
          </p:cNvPicPr>
          <p:nvPr>
            <p:ph idx="1"/>
          </p:nvPr>
        </p:nvPicPr>
        <p:blipFill>
          <a:blip r:embed="rId2"/>
          <a:stretch>
            <a:fillRect/>
          </a:stretch>
        </p:blipFill>
        <p:spPr>
          <a:xfrm>
            <a:off x="441960" y="685800"/>
            <a:ext cx="6115904" cy="4048690"/>
          </a:xfrm>
        </p:spPr>
      </p:pic>
      <p:pic>
        <p:nvPicPr>
          <p:cNvPr id="16" name="Picture 15">
            <a:extLst>
              <a:ext uri="{FF2B5EF4-FFF2-40B4-BE49-F238E27FC236}">
                <a16:creationId xmlns:a16="http://schemas.microsoft.com/office/drawing/2014/main" id="{7B501E38-FB40-41F9-89CD-7C19EE004276}"/>
              </a:ext>
            </a:extLst>
          </p:cNvPr>
          <p:cNvPicPr>
            <a:picLocks noChangeAspect="1"/>
          </p:cNvPicPr>
          <p:nvPr/>
        </p:nvPicPr>
        <p:blipFill>
          <a:blip r:embed="rId3"/>
          <a:stretch>
            <a:fillRect/>
          </a:stretch>
        </p:blipFill>
        <p:spPr>
          <a:xfrm>
            <a:off x="1141153" y="1554480"/>
            <a:ext cx="6277851" cy="4372585"/>
          </a:xfrm>
          <a:prstGeom prst="rect">
            <a:avLst/>
          </a:prstGeom>
        </p:spPr>
      </p:pic>
    </p:spTree>
    <p:extLst>
      <p:ext uri="{BB962C8B-B14F-4D97-AF65-F5344CB8AC3E}">
        <p14:creationId xmlns:p14="http://schemas.microsoft.com/office/powerpoint/2010/main" val="20197389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7459" y="914401"/>
            <a:ext cx="9749482" cy="4808669"/>
          </a:xfrm>
        </p:spPr>
        <p:txBody>
          <a:bodyPr>
            <a:normAutofit lnSpcReduction="10000"/>
          </a:bodyPr>
          <a:lstStyle/>
          <a:p>
            <a:r>
              <a:rPr lang="en-IN" sz="5200" dirty="0"/>
              <a:t>ABSRACT:</a:t>
            </a:r>
            <a:endParaRPr lang="en-IN" dirty="0"/>
          </a:p>
          <a:p>
            <a:pPr marL="0" indent="0">
              <a:buNone/>
            </a:pPr>
            <a:r>
              <a:rPr lang="en-IN" sz="2600" dirty="0"/>
              <a:t>Colour detection is the process of detecting the name of any </a:t>
            </a:r>
            <a:r>
              <a:rPr lang="en-IN" sz="2600" dirty="0" err="1"/>
              <a:t>color</a:t>
            </a:r>
            <a:r>
              <a:rPr lang="en-IN" sz="2600" dirty="0"/>
              <a:t>. Simple isn’t it? Well, for humans this is an extremely easy task but for computers, it is not straightforward. Human eyes and brains work together to translate light into </a:t>
            </a:r>
            <a:r>
              <a:rPr lang="en-IN" sz="2600" dirty="0" err="1"/>
              <a:t>color</a:t>
            </a:r>
            <a:r>
              <a:rPr lang="en-IN" sz="2600" dirty="0"/>
              <a:t>. Light receptors that are present in our eyes transmit the signal to the brain. Our brain then recognizes the </a:t>
            </a:r>
            <a:r>
              <a:rPr lang="en-IN" sz="2600" dirty="0" err="1"/>
              <a:t>color</a:t>
            </a:r>
            <a:r>
              <a:rPr lang="en-IN" sz="2600" dirty="0"/>
              <a:t>. Since childhood, we have mapped certain lights with their </a:t>
            </a:r>
            <a:r>
              <a:rPr lang="en-IN" sz="2600" dirty="0" err="1"/>
              <a:t>color</a:t>
            </a:r>
            <a:r>
              <a:rPr lang="en-IN" sz="2600" dirty="0"/>
              <a:t> names. We will be using the somewhat same strategy to detect </a:t>
            </a:r>
            <a:r>
              <a:rPr lang="en-IN" sz="2600" dirty="0" err="1"/>
              <a:t>color</a:t>
            </a:r>
            <a:r>
              <a:rPr lang="en-IN" sz="2600" dirty="0"/>
              <a:t> names.</a:t>
            </a:r>
            <a:r>
              <a:rPr lang="en-IN" sz="2400" dirty="0"/>
              <a:t> In this </a:t>
            </a:r>
            <a:r>
              <a:rPr lang="en-IN" sz="2400" dirty="0" err="1"/>
              <a:t>color</a:t>
            </a:r>
            <a:r>
              <a:rPr lang="en-IN" sz="2400" dirty="0"/>
              <a:t> detection  , we are going to build an application through which you can automatically get the name of the </a:t>
            </a:r>
            <a:r>
              <a:rPr lang="en-IN" sz="2400" dirty="0" err="1"/>
              <a:t>color</a:t>
            </a:r>
            <a:r>
              <a:rPr lang="en-IN" sz="2400" dirty="0"/>
              <a:t> by clicking on them. So for this, we will have a data file that contains the </a:t>
            </a:r>
            <a:r>
              <a:rPr lang="en-IN" sz="2400" dirty="0" err="1"/>
              <a:t>color</a:t>
            </a:r>
            <a:r>
              <a:rPr lang="en-IN" sz="2400" dirty="0"/>
              <a:t> name and its values.</a:t>
            </a:r>
          </a:p>
          <a:p>
            <a:pPr marL="0" indent="0">
              <a:buNone/>
            </a:pPr>
            <a:endParaRPr lang="en-IN" sz="2600" dirty="0"/>
          </a:p>
          <a:p>
            <a:pPr marL="0" indent="0">
              <a:buNone/>
            </a:pPr>
            <a:endParaRPr lang="en-IN" dirty="0"/>
          </a:p>
        </p:txBody>
      </p:sp>
    </p:spTree>
    <p:extLst>
      <p:ext uri="{BB962C8B-B14F-4D97-AF65-F5344CB8AC3E}">
        <p14:creationId xmlns:p14="http://schemas.microsoft.com/office/powerpoint/2010/main" val="281270718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26048-287E-4458-A153-D32A3953D2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52E7059-43B2-44DA-8CAF-7CEC0F4E058F}"/>
              </a:ext>
            </a:extLst>
          </p:cNvPr>
          <p:cNvSpPr>
            <a:spLocks noGrp="1"/>
          </p:cNvSpPr>
          <p:nvPr>
            <p:ph idx="1"/>
          </p:nvPr>
        </p:nvSpPr>
        <p:spPr/>
        <p:txBody>
          <a:bodyPr/>
          <a:lstStyle/>
          <a:p>
            <a:r>
              <a:rPr lang="en-IN" dirty="0"/>
              <a:t>Function to calculate colour using </a:t>
            </a:r>
            <a:r>
              <a:rPr lang="en-IN" dirty="0" err="1"/>
              <a:t>rgb</a:t>
            </a:r>
            <a:r>
              <a:rPr lang="en-IN" dirty="0"/>
              <a:t> values</a:t>
            </a:r>
          </a:p>
          <a:p>
            <a:endParaRPr lang="en-IN" dirty="0"/>
          </a:p>
          <a:p>
            <a:endParaRPr lang="en-IN" dirty="0"/>
          </a:p>
          <a:p>
            <a:endParaRPr lang="en-IN" dirty="0"/>
          </a:p>
          <a:p>
            <a:endParaRPr lang="en-IN" dirty="0"/>
          </a:p>
          <a:p>
            <a:endParaRPr lang="en-IN" dirty="0"/>
          </a:p>
          <a:p>
            <a:r>
              <a:rPr lang="en-IN" dirty="0"/>
              <a:t>A while loop is called for continue evaluation of the mouse moment and display colour .</a:t>
            </a:r>
            <a:br>
              <a:rPr lang="en-IN" dirty="0"/>
            </a:br>
            <a:br>
              <a:rPr lang="en-IN" dirty="0"/>
            </a:br>
            <a:endParaRPr lang="en-IN" dirty="0"/>
          </a:p>
        </p:txBody>
      </p:sp>
      <p:sp>
        <p:nvSpPr>
          <p:cNvPr id="4" name="Text Placeholder 3">
            <a:extLst>
              <a:ext uri="{FF2B5EF4-FFF2-40B4-BE49-F238E27FC236}">
                <a16:creationId xmlns:a16="http://schemas.microsoft.com/office/drawing/2014/main" id="{2E9310CE-3B22-4A66-A6F9-1F6FA06E1E07}"/>
              </a:ext>
            </a:extLst>
          </p:cNvPr>
          <p:cNvSpPr>
            <a:spLocks noGrp="1"/>
          </p:cNvSpPr>
          <p:nvPr>
            <p:ph type="body" sz="half" idx="2"/>
          </p:nvPr>
        </p:nvSpPr>
        <p:spPr/>
        <p:txBody>
          <a:bodyPr/>
          <a:lstStyle/>
          <a:p>
            <a:pPr marL="285750" indent="-285750">
              <a:buFont typeface="Arial" panose="020B0604020202020204" pitchFamily="34" charset="0"/>
              <a:buChar char="•"/>
            </a:pPr>
            <a:r>
              <a:rPr lang="en-IN" dirty="0"/>
              <a:t>The </a:t>
            </a:r>
            <a:r>
              <a:rPr lang="en-IN" dirty="0" err="1"/>
              <a:t>rgb</a:t>
            </a:r>
            <a:r>
              <a:rPr lang="en-IN" dirty="0"/>
              <a:t> values are used to calculate min distance from all colours and get the most matching colour</a:t>
            </a:r>
            <a:br>
              <a:rPr lang="en-IN" dirty="0"/>
            </a:br>
            <a:br>
              <a:rPr lang="en-IN" dirty="0"/>
            </a:br>
            <a:endParaRPr lang="en-IN" dirty="0"/>
          </a:p>
          <a:p>
            <a:pPr marL="285750" indent="-285750">
              <a:buFont typeface="Arial" panose="020B0604020202020204" pitchFamily="34" charset="0"/>
              <a:buChar char="•"/>
            </a:pPr>
            <a:r>
              <a:rPr lang="en-IN" dirty="0"/>
              <a:t>Here the data is used from the csv file</a:t>
            </a:r>
          </a:p>
        </p:txBody>
      </p:sp>
      <p:pic>
        <p:nvPicPr>
          <p:cNvPr id="6" name="Picture 5">
            <a:extLst>
              <a:ext uri="{FF2B5EF4-FFF2-40B4-BE49-F238E27FC236}">
                <a16:creationId xmlns:a16="http://schemas.microsoft.com/office/drawing/2014/main" id="{F6E8FE5D-0662-427F-B159-80D8672EE927}"/>
              </a:ext>
            </a:extLst>
          </p:cNvPr>
          <p:cNvPicPr>
            <a:picLocks noChangeAspect="1"/>
          </p:cNvPicPr>
          <p:nvPr/>
        </p:nvPicPr>
        <p:blipFill>
          <a:blip r:embed="rId2"/>
          <a:stretch>
            <a:fillRect/>
          </a:stretch>
        </p:blipFill>
        <p:spPr>
          <a:xfrm>
            <a:off x="228652" y="1152144"/>
            <a:ext cx="7821116" cy="1781424"/>
          </a:xfrm>
          <a:prstGeom prst="rect">
            <a:avLst/>
          </a:prstGeom>
        </p:spPr>
      </p:pic>
      <p:pic>
        <p:nvPicPr>
          <p:cNvPr id="8" name="Picture 7">
            <a:extLst>
              <a:ext uri="{FF2B5EF4-FFF2-40B4-BE49-F238E27FC236}">
                <a16:creationId xmlns:a16="http://schemas.microsoft.com/office/drawing/2014/main" id="{DB4A96E8-948B-4000-9C02-02593A2524FB}"/>
              </a:ext>
            </a:extLst>
          </p:cNvPr>
          <p:cNvPicPr>
            <a:picLocks noChangeAspect="1"/>
          </p:cNvPicPr>
          <p:nvPr/>
        </p:nvPicPr>
        <p:blipFill>
          <a:blip r:embed="rId3"/>
          <a:stretch>
            <a:fillRect/>
          </a:stretch>
        </p:blipFill>
        <p:spPr>
          <a:xfrm>
            <a:off x="441960" y="4069080"/>
            <a:ext cx="7249537" cy="2429214"/>
          </a:xfrm>
          <a:prstGeom prst="rect">
            <a:avLst/>
          </a:prstGeom>
        </p:spPr>
      </p:pic>
    </p:spTree>
    <p:extLst>
      <p:ext uri="{BB962C8B-B14F-4D97-AF65-F5344CB8AC3E}">
        <p14:creationId xmlns:p14="http://schemas.microsoft.com/office/powerpoint/2010/main" val="41904915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3C6A2-A2BB-43B5-948C-089387DC84A3}"/>
              </a:ext>
            </a:extLst>
          </p:cNvPr>
          <p:cNvSpPr>
            <a:spLocks noGrp="1"/>
          </p:cNvSpPr>
          <p:nvPr>
            <p:ph type="title"/>
          </p:nvPr>
        </p:nvSpPr>
        <p:spPr/>
        <p:txBody>
          <a:bodyPr/>
          <a:lstStyle/>
          <a:p>
            <a:r>
              <a:rPr lang="en-IN" dirty="0"/>
              <a:t>OUTPUT</a:t>
            </a:r>
          </a:p>
        </p:txBody>
      </p:sp>
      <p:sp>
        <p:nvSpPr>
          <p:cNvPr id="4" name="Text Placeholder 3">
            <a:extLst>
              <a:ext uri="{FF2B5EF4-FFF2-40B4-BE49-F238E27FC236}">
                <a16:creationId xmlns:a16="http://schemas.microsoft.com/office/drawing/2014/main" id="{C2C889A9-A7C6-4BF7-BAF0-5A8BBBDB6194}"/>
              </a:ext>
            </a:extLst>
          </p:cNvPr>
          <p:cNvSpPr>
            <a:spLocks noGrp="1"/>
          </p:cNvSpPr>
          <p:nvPr>
            <p:ph type="body" sz="half" idx="2"/>
          </p:nvPr>
        </p:nvSpPr>
        <p:spPr/>
        <p:txBody>
          <a:bodyPr>
            <a:normAutofit/>
          </a:bodyPr>
          <a:lstStyle/>
          <a:p>
            <a:pPr marL="342900" indent="-342900">
              <a:buFont typeface="Arial" panose="020B0604020202020204" pitchFamily="34" charset="0"/>
              <a:buChar char="•"/>
            </a:pPr>
            <a:r>
              <a:rPr lang="en-IN" sz="2000" dirty="0"/>
              <a:t>The colour will be displayed as shown in the figure when mouse is placed on specified colour.</a:t>
            </a:r>
          </a:p>
        </p:txBody>
      </p:sp>
      <p:sp>
        <p:nvSpPr>
          <p:cNvPr id="7" name="Picture Placeholder 6">
            <a:extLst>
              <a:ext uri="{FF2B5EF4-FFF2-40B4-BE49-F238E27FC236}">
                <a16:creationId xmlns:a16="http://schemas.microsoft.com/office/drawing/2014/main" id="{E677FE60-EC1D-4A25-ABA2-DDB895F6E644}"/>
              </a:ext>
            </a:extLst>
          </p:cNvPr>
          <p:cNvSpPr>
            <a:spLocks noGrp="1"/>
          </p:cNvSpPr>
          <p:nvPr>
            <p:ph type="pic" idx="1"/>
          </p:nvPr>
        </p:nvSpPr>
        <p:spPr/>
      </p:sp>
      <p:pic>
        <p:nvPicPr>
          <p:cNvPr id="8" name="Content Placeholder 3">
            <a:extLst>
              <a:ext uri="{FF2B5EF4-FFF2-40B4-BE49-F238E27FC236}">
                <a16:creationId xmlns:a16="http://schemas.microsoft.com/office/drawing/2014/main" id="{3FA65985-3830-4AD7-9B90-9D5AAE0BB1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8924"/>
            <a:ext cx="8131968" cy="4572000"/>
          </a:xfrm>
          <a:prstGeom prst="rect">
            <a:avLst/>
          </a:prstGeom>
        </p:spPr>
      </p:pic>
    </p:spTree>
    <p:extLst>
      <p:ext uri="{BB962C8B-B14F-4D97-AF65-F5344CB8AC3E}">
        <p14:creationId xmlns:p14="http://schemas.microsoft.com/office/powerpoint/2010/main" val="239226278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FC42-6E6E-47F9-8F29-BF26D07C2C4D}"/>
              </a:ext>
            </a:extLst>
          </p:cNvPr>
          <p:cNvSpPr>
            <a:spLocks noGrp="1"/>
          </p:cNvSpPr>
          <p:nvPr>
            <p:ph type="title"/>
          </p:nvPr>
        </p:nvSpPr>
        <p:spPr/>
        <p:txBody>
          <a:bodyPr/>
          <a:lstStyle/>
          <a:p>
            <a:r>
              <a:rPr lang="en-IN" dirty="0"/>
              <a:t>Live Video</a:t>
            </a:r>
          </a:p>
        </p:txBody>
      </p:sp>
      <p:sp>
        <p:nvSpPr>
          <p:cNvPr id="3" name="Content Placeholder 2">
            <a:extLst>
              <a:ext uri="{FF2B5EF4-FFF2-40B4-BE49-F238E27FC236}">
                <a16:creationId xmlns:a16="http://schemas.microsoft.com/office/drawing/2014/main" id="{FD2AEF32-C31A-482D-BA14-9861FAE3FA45}"/>
              </a:ext>
            </a:extLst>
          </p:cNvPr>
          <p:cNvSpPr>
            <a:spLocks noGrp="1"/>
          </p:cNvSpPr>
          <p:nvPr>
            <p:ph idx="1"/>
          </p:nvPr>
        </p:nvSpPr>
        <p:spPr>
          <a:xfrm>
            <a:off x="270457" y="533185"/>
            <a:ext cx="7688687" cy="5872766"/>
          </a:xfrm>
        </p:spPr>
        <p:txBody>
          <a:bodyPr>
            <a:normAutofit/>
          </a:bodyPr>
          <a:lstStyle/>
          <a:p>
            <a:pPr marL="0" indent="0">
              <a:lnSpc>
                <a:spcPct val="115000"/>
              </a:lnSpc>
              <a:spcAft>
                <a:spcPts val="1000"/>
              </a:spcAft>
              <a:buNone/>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system comprises of 4 major steps as follows: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SzPts val="1000"/>
              <a:buFont typeface="Symbol" panose="05050102010706020507" pitchFamily="18" charset="2"/>
              <a:buChar char=""/>
              <a:tabLst>
                <a:tab pos="457200" algn="l"/>
              </a:tabLst>
            </a:pPr>
            <a:r>
              <a:rPr lang="en-US" sz="14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Activate Webcam:</a:t>
            </a:r>
            <a:r>
              <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spcAft>
                <a:spcPts val="1000"/>
              </a:spcAft>
              <a:buFont typeface="Calibri" panose="020F0502020204030204" pitchFamily="34" charset="0"/>
              <a:buChar char="-"/>
            </a:pPr>
            <a:r>
              <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User opened the webcam by clicking button on screen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SzPts val="1000"/>
              <a:buFont typeface="Symbol" panose="05050102010706020507" pitchFamily="18" charset="2"/>
              <a:buChar char=""/>
              <a:tabLst>
                <a:tab pos="457200" algn="l"/>
              </a:tabLst>
            </a:pPr>
            <a:r>
              <a:rPr lang="en-US" sz="14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Scan object part within the camera frame:</a:t>
            </a:r>
            <a:r>
              <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spcAft>
                <a:spcPts val="1000"/>
              </a:spcAft>
              <a:buFont typeface="Calibri" panose="020F0502020204030204" pitchFamily="34" charset="0"/>
              <a:buChar char="-"/>
            </a:pPr>
            <a:r>
              <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Algorithm analysis the pattern of framed part.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SzPts val="1000"/>
              <a:buFont typeface="Symbol" panose="05050102010706020507" pitchFamily="18" charset="2"/>
              <a:buChar char=""/>
              <a:tabLst>
                <a:tab pos="457200" algn="l"/>
              </a:tabLst>
            </a:pPr>
            <a:r>
              <a:rPr lang="en-US" sz="14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Matching framed part: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spcAft>
                <a:spcPts val="1000"/>
              </a:spcAft>
              <a:buFont typeface="Calibri" panose="020F0502020204030204" pitchFamily="34" charset="0"/>
              <a:buChar char="-"/>
            </a:pPr>
            <a:r>
              <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Pattern matched with defined </a:t>
            </a:r>
            <a:r>
              <a:rPr lang="en-US" sz="14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colour</a:t>
            </a:r>
            <a:r>
              <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pattern by </a:t>
            </a:r>
            <a:r>
              <a:rPr lang="en-US" sz="14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rgb</a:t>
            </a:r>
            <a:r>
              <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colour</a:t>
            </a:r>
            <a:r>
              <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model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SzPts val="1000"/>
              <a:buFont typeface="Symbol" panose="05050102010706020507" pitchFamily="18" charset="2"/>
              <a:buChar char=""/>
              <a:tabLst>
                <a:tab pos="457200" algn="l"/>
              </a:tabLst>
            </a:pPr>
            <a:r>
              <a:rPr lang="en-US" sz="14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System result: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spcAft>
                <a:spcPts val="1000"/>
              </a:spcAft>
              <a:buFont typeface="Calibri" panose="020F0502020204030204" pitchFamily="34" charset="0"/>
              <a:buChar char="-"/>
            </a:pPr>
            <a:r>
              <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If pattern matched with potential pattern of </a:t>
            </a:r>
            <a:r>
              <a:rPr lang="en-US" sz="14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rgb</a:t>
            </a:r>
            <a:r>
              <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colour</a:t>
            </a:r>
            <a:r>
              <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model then system output the correct result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Text Placeholder 3">
            <a:extLst>
              <a:ext uri="{FF2B5EF4-FFF2-40B4-BE49-F238E27FC236}">
                <a16:creationId xmlns:a16="http://schemas.microsoft.com/office/drawing/2014/main" id="{84F84600-39A3-44F7-A25C-9A18CFBF748B}"/>
              </a:ext>
            </a:extLst>
          </p:cNvPr>
          <p:cNvSpPr>
            <a:spLocks noGrp="1"/>
          </p:cNvSpPr>
          <p:nvPr>
            <p:ph type="body" sz="half" idx="2"/>
          </p:nvPr>
        </p:nvSpPr>
        <p:spPr/>
        <p:txBody>
          <a:bodyPr/>
          <a:lstStyle/>
          <a:p>
            <a:endParaRPr lang="en-IN"/>
          </a:p>
        </p:txBody>
      </p:sp>
    </p:spTree>
    <p:extLst>
      <p:ext uri="{BB962C8B-B14F-4D97-AF65-F5344CB8AC3E}">
        <p14:creationId xmlns:p14="http://schemas.microsoft.com/office/powerpoint/2010/main" val="68062695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FAF56-5519-4507-9E1A-888AC2157DDE}"/>
              </a:ext>
            </a:extLst>
          </p:cNvPr>
          <p:cNvSpPr>
            <a:spLocks noGrp="1"/>
          </p:cNvSpPr>
          <p:nvPr>
            <p:ph type="title"/>
          </p:nvPr>
        </p:nvSpPr>
        <p:spPr/>
        <p:txBody>
          <a:bodyPr>
            <a:normAutofit/>
          </a:bodyPr>
          <a:lstStyle/>
          <a:p>
            <a:r>
              <a:rPr lang="en-IN" sz="2000" dirty="0"/>
              <a:t>The live video and image has similar functions.</a:t>
            </a:r>
          </a:p>
        </p:txBody>
      </p:sp>
      <p:sp>
        <p:nvSpPr>
          <p:cNvPr id="3" name="Text Placeholder 2">
            <a:extLst>
              <a:ext uri="{FF2B5EF4-FFF2-40B4-BE49-F238E27FC236}">
                <a16:creationId xmlns:a16="http://schemas.microsoft.com/office/drawing/2014/main" id="{EE20BEB5-4620-479E-9D47-4FC6344934F7}"/>
              </a:ext>
            </a:extLst>
          </p:cNvPr>
          <p:cNvSpPr>
            <a:spLocks noGrp="1"/>
          </p:cNvSpPr>
          <p:nvPr>
            <p:ph type="body" idx="1"/>
          </p:nvPr>
        </p:nvSpPr>
        <p:spPr/>
        <p:txBody>
          <a:bodyPr/>
          <a:lstStyle/>
          <a:p>
            <a:r>
              <a:rPr lang="en-IN" dirty="0"/>
              <a:t>IMAGE</a:t>
            </a:r>
          </a:p>
        </p:txBody>
      </p:sp>
      <p:sp>
        <p:nvSpPr>
          <p:cNvPr id="4" name="Content Placeholder 3">
            <a:extLst>
              <a:ext uri="{FF2B5EF4-FFF2-40B4-BE49-F238E27FC236}">
                <a16:creationId xmlns:a16="http://schemas.microsoft.com/office/drawing/2014/main" id="{A1542AF9-D0D8-44F3-9E80-8912D090CFEC}"/>
              </a:ext>
            </a:extLst>
          </p:cNvPr>
          <p:cNvSpPr>
            <a:spLocks noGrp="1"/>
          </p:cNvSpPr>
          <p:nvPr>
            <p:ph sz="half" idx="2"/>
          </p:nvPr>
        </p:nvSpPr>
        <p:spPr/>
        <p:txBody>
          <a:bodyPr/>
          <a:lstStyle/>
          <a:p>
            <a:r>
              <a:rPr lang="en-IN" dirty="0"/>
              <a:t>Input is image</a:t>
            </a:r>
          </a:p>
          <a:p>
            <a:r>
              <a:rPr lang="en-IN" dirty="0"/>
              <a:t>cv2.imshow("image",</a:t>
            </a:r>
            <a:r>
              <a:rPr lang="en-IN" dirty="0" err="1"/>
              <a:t>img</a:t>
            </a:r>
            <a:r>
              <a:rPr lang="en-IN" dirty="0"/>
              <a:t>)</a:t>
            </a:r>
          </a:p>
        </p:txBody>
      </p:sp>
      <p:sp>
        <p:nvSpPr>
          <p:cNvPr id="5" name="Text Placeholder 4">
            <a:extLst>
              <a:ext uri="{FF2B5EF4-FFF2-40B4-BE49-F238E27FC236}">
                <a16:creationId xmlns:a16="http://schemas.microsoft.com/office/drawing/2014/main" id="{DF11CACB-69F8-46C8-B5E0-52F99CF69550}"/>
              </a:ext>
            </a:extLst>
          </p:cNvPr>
          <p:cNvSpPr>
            <a:spLocks noGrp="1"/>
          </p:cNvSpPr>
          <p:nvPr>
            <p:ph type="body" sz="quarter" idx="3"/>
          </p:nvPr>
        </p:nvSpPr>
        <p:spPr/>
        <p:txBody>
          <a:bodyPr/>
          <a:lstStyle/>
          <a:p>
            <a:r>
              <a:rPr lang="en-IN" dirty="0"/>
              <a:t>LIVE VIDEO</a:t>
            </a:r>
          </a:p>
        </p:txBody>
      </p:sp>
      <p:sp>
        <p:nvSpPr>
          <p:cNvPr id="6" name="Content Placeholder 5">
            <a:extLst>
              <a:ext uri="{FF2B5EF4-FFF2-40B4-BE49-F238E27FC236}">
                <a16:creationId xmlns:a16="http://schemas.microsoft.com/office/drawing/2014/main" id="{D65B1F07-620C-4ACF-BA4B-7502612F94CD}"/>
              </a:ext>
            </a:extLst>
          </p:cNvPr>
          <p:cNvSpPr>
            <a:spLocks noGrp="1"/>
          </p:cNvSpPr>
          <p:nvPr>
            <p:ph sz="quarter" idx="4"/>
          </p:nvPr>
        </p:nvSpPr>
        <p:spPr/>
        <p:txBody>
          <a:bodyPr/>
          <a:lstStyle/>
          <a:p>
            <a:r>
              <a:rPr lang="en-IN" dirty="0"/>
              <a:t>Input is live video</a:t>
            </a:r>
          </a:p>
          <a:p>
            <a:r>
              <a:rPr lang="en-IN" dirty="0"/>
              <a:t>camera = cv2.VideoCapture(1)</a:t>
            </a:r>
            <a:br>
              <a:rPr lang="en-IN" dirty="0"/>
            </a:br>
            <a:r>
              <a:rPr lang="en-IN" dirty="0"/>
              <a:t>---</a:t>
            </a:r>
            <a:br>
              <a:rPr lang="en-IN" dirty="0"/>
            </a:br>
            <a:r>
              <a:rPr lang="en-US" dirty="0"/>
              <a:t>grabbed, frame= </a:t>
            </a:r>
            <a:r>
              <a:rPr lang="en-US" dirty="0" err="1"/>
              <a:t>camera.read</a:t>
            </a:r>
            <a:r>
              <a:rPr lang="en-US" dirty="0"/>
              <a:t>()</a:t>
            </a:r>
          </a:p>
          <a:p>
            <a:pPr marL="0" indent="0">
              <a:buNone/>
            </a:pPr>
            <a:r>
              <a:rPr lang="en-US" dirty="0"/>
              <a:t>   frame = </a:t>
            </a:r>
            <a:r>
              <a:rPr lang="en-US" dirty="0" err="1"/>
              <a:t>imutils.resize</a:t>
            </a:r>
            <a:r>
              <a:rPr lang="en-US" dirty="0"/>
              <a:t>(frame,    width=900)</a:t>
            </a:r>
            <a:endParaRPr lang="en-IN" dirty="0"/>
          </a:p>
        </p:txBody>
      </p:sp>
    </p:spTree>
    <p:extLst>
      <p:ext uri="{BB962C8B-B14F-4D97-AF65-F5344CB8AC3E}">
        <p14:creationId xmlns:p14="http://schemas.microsoft.com/office/powerpoint/2010/main" val="74398517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D3366F-61BC-5D43-AEDF-12F694A56F9D}"/>
              </a:ext>
            </a:extLst>
          </p:cNvPr>
          <p:cNvSpPr txBox="1"/>
          <p:nvPr/>
        </p:nvSpPr>
        <p:spPr>
          <a:xfrm>
            <a:off x="2865120" y="2707808"/>
            <a:ext cx="6979920" cy="1107996"/>
          </a:xfrm>
          <a:prstGeom prst="rect">
            <a:avLst/>
          </a:prstGeom>
          <a:noFill/>
        </p:spPr>
        <p:txBody>
          <a:bodyPr wrap="square" rtlCol="0">
            <a:spAutoFit/>
          </a:bodyPr>
          <a:lstStyle/>
          <a:p>
            <a:r>
              <a:rPr lang="en-US" sz="6600" dirty="0">
                <a:solidFill>
                  <a:schemeClr val="accent1">
                    <a:lumMod val="75000"/>
                  </a:schemeClr>
                </a:solidFill>
                <a:latin typeface="Calibri" panose="020F0502020204030204" pitchFamily="34" charset="0"/>
                <a:cs typeface="Calibri" panose="020F0502020204030204" pitchFamily="34" charset="0"/>
              </a:rPr>
              <a:t>       THANK YOU</a:t>
            </a:r>
          </a:p>
        </p:txBody>
      </p:sp>
    </p:spTree>
    <p:extLst>
      <p:ext uri="{BB962C8B-B14F-4D97-AF65-F5344CB8AC3E}">
        <p14:creationId xmlns:p14="http://schemas.microsoft.com/office/powerpoint/2010/main" val="18038052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80000"/>
            <a:lum/>
          </a:blip>
          <a:srcRect/>
          <a:stretch>
            <a:fillRect l="-25000" r="-25000"/>
          </a:stretch>
        </a:blipFill>
        <a:effectLst/>
      </p:bgPr>
    </p:bg>
    <p:spTree>
      <p:nvGrpSpPr>
        <p:cNvPr id="1" name=""/>
        <p:cNvGrpSpPr/>
        <p:nvPr/>
      </p:nvGrpSpPr>
      <p:grpSpPr>
        <a:xfrm>
          <a:off x="0" y="0"/>
          <a:ext cx="0" cy="0"/>
          <a:chOff x="0" y="0"/>
          <a:chExt cx="0" cy="0"/>
        </a:xfrm>
      </p:grpSpPr>
      <p:sp>
        <p:nvSpPr>
          <p:cNvPr id="4" name="Rectangle 3"/>
          <p:cNvSpPr/>
          <p:nvPr/>
        </p:nvSpPr>
        <p:spPr>
          <a:xfrm>
            <a:off x="4648200" y="304801"/>
            <a:ext cx="5867312" cy="2585323"/>
          </a:xfrm>
          <a:prstGeom prst="rect">
            <a:avLst/>
          </a:prstGeom>
          <a:noFill/>
        </p:spPr>
        <p:txBody>
          <a:bodyPr wrap="none" lIns="91440" tIns="45720" rIns="91440" bIns="45720">
            <a:spAutoFit/>
            <a:scene3d>
              <a:camera prst="perspectiveLeft"/>
              <a:lightRig rig="contrasting" dir="t">
                <a:rot lat="0" lon="0" rev="4500000"/>
              </a:lightRig>
            </a:scene3d>
            <a:sp3d contourW="6350" prstMaterial="metal">
              <a:bevelT w="127000" h="31750" prst="relaxedInset"/>
              <a:contourClr>
                <a:schemeClr val="accent1">
                  <a:shade val="75000"/>
                </a:schemeClr>
              </a:contourClr>
            </a:sp3d>
          </a:bodyPr>
          <a:lstStyle/>
          <a:p>
            <a:pPr algn="ctr" defTabSz="914400"/>
            <a:r>
              <a:rPr lang="en-US" sz="5400" b="1" cap="all" dirty="0">
                <a:ln w="0"/>
                <a:blipFill dpi="0" rotWithShape="1">
                  <a:blip r:embed="rId3"/>
                  <a:srcRect/>
                  <a:tile tx="0" ty="0" sx="100000" sy="100000" flip="none" algn="tl"/>
                </a:blipFill>
                <a:effectLst>
                  <a:reflection blurRad="12700" stA="50000" endPos="50000" dist="5000" dir="5400000" sy="-100000" rotWithShape="0"/>
                </a:effectLst>
                <a:latin typeface="Garamond"/>
              </a:rPr>
              <a:t>G Abhinaya Sri</a:t>
            </a:r>
            <a:br>
              <a:rPr lang="en-US" sz="5400" b="1" cap="all" dirty="0">
                <a:ln w="0"/>
                <a:blipFill dpi="0" rotWithShape="1">
                  <a:blip r:embed="rId3"/>
                  <a:srcRect/>
                  <a:tile tx="0" ty="0" sx="100000" sy="100000" flip="none" algn="tl"/>
                </a:blipFill>
                <a:effectLst>
                  <a:reflection blurRad="12700" stA="50000" endPos="50000" dist="5000" dir="5400000" sy="-100000" rotWithShape="0"/>
                </a:effectLst>
                <a:latin typeface="Garamond"/>
              </a:rPr>
            </a:br>
            <a:r>
              <a:rPr lang="en-US" sz="5400" b="1" cap="all" dirty="0">
                <a:ln w="0"/>
                <a:blipFill dpi="0" rotWithShape="1">
                  <a:blip r:embed="rId3"/>
                  <a:srcRect/>
                  <a:tile tx="0" ty="0" sx="100000" sy="100000" flip="none" algn="tl"/>
                </a:blipFill>
                <a:effectLst>
                  <a:reflection blurRad="12700" stA="50000" endPos="50000" dist="5000" dir="5400000" sy="-100000" rotWithShape="0"/>
                </a:effectLst>
                <a:latin typeface="Garamond"/>
              </a:rPr>
              <a:t>G phanindhar</a:t>
            </a:r>
          </a:p>
          <a:p>
            <a:pPr algn="ctr" defTabSz="914400"/>
            <a:r>
              <a:rPr lang="en-US" sz="5400" b="1" cap="all" dirty="0">
                <a:ln w="0"/>
                <a:blipFill dpi="0" rotWithShape="1">
                  <a:blip r:embed="rId3"/>
                  <a:srcRect/>
                  <a:tile tx="0" ty="0" sx="100000" sy="100000" flip="none" algn="tl"/>
                </a:blipFill>
                <a:effectLst>
                  <a:reflection blurRad="12700" stA="50000" endPos="50000" dist="5000" dir="5400000" sy="-100000" rotWithShape="0"/>
                </a:effectLst>
                <a:latin typeface="Garamond"/>
              </a:rPr>
              <a:t>M akila </a:t>
            </a:r>
            <a:r>
              <a:rPr lang="en-US" sz="5400" b="1" cap="all" dirty="0">
                <a:ln w="0"/>
                <a:blipFill dpi="0" rotWithShape="1">
                  <a:blip r:embed="rId3"/>
                  <a:srcRect/>
                  <a:tile tx="0" ty="0" sx="100000" sy="100000" flip="none" algn="tl"/>
                </a:blipFill>
                <a:effectLst>
                  <a:reflection blurRad="6350" stA="55000" endA="50" endPos="85000" dist="29997" dir="5400000" sy="-100000" algn="bl" rotWithShape="0"/>
                </a:effectLst>
                <a:latin typeface="Garamond"/>
              </a:rPr>
              <a:t>reddy</a:t>
            </a:r>
          </a:p>
        </p:txBody>
      </p:sp>
      <p:sp>
        <p:nvSpPr>
          <p:cNvPr id="3" name="Rectangle 2">
            <a:extLst>
              <a:ext uri="{FF2B5EF4-FFF2-40B4-BE49-F238E27FC236}">
                <a16:creationId xmlns:a16="http://schemas.microsoft.com/office/drawing/2014/main" id="{96B91290-8313-4741-B3F1-86B8FE3FA608}"/>
              </a:ext>
            </a:extLst>
          </p:cNvPr>
          <p:cNvSpPr/>
          <p:nvPr/>
        </p:nvSpPr>
        <p:spPr>
          <a:xfrm>
            <a:off x="10596691" y="2325490"/>
            <a:ext cx="1595309" cy="1200329"/>
          </a:xfrm>
          <a:prstGeom prst="rect">
            <a:avLst/>
          </a:prstGeom>
          <a:noFill/>
        </p:spPr>
        <p:txBody>
          <a:bodyPr wrap="none" lIns="91440" tIns="45720" rIns="91440" bIns="45720">
            <a:spAutoFit/>
          </a:bodyPr>
          <a:lstStyle/>
          <a:p>
            <a:pPr algn="ctr"/>
            <a:r>
              <a:rPr lang="en-IN" sz="2400" b="1" cap="none" spc="0" dirty="0">
                <a:ln w="10160">
                  <a:solidFill>
                    <a:schemeClr val="accent5"/>
                  </a:solidFill>
                  <a:prstDash val="solid"/>
                </a:ln>
                <a:solidFill>
                  <a:srgbClr val="00B0F0"/>
                </a:solidFill>
                <a:effectLst>
                  <a:outerShdw blurRad="38100" dist="22860" dir="5400000" algn="tl" rotWithShape="0">
                    <a:srgbClr val="000000">
                      <a:alpha val="30000"/>
                    </a:srgbClr>
                  </a:outerShdw>
                </a:effectLst>
              </a:rPr>
              <a:t>17911A1214</a:t>
            </a:r>
            <a:br>
              <a:rPr lang="en-IN" sz="2400" b="1" cap="none" spc="0" dirty="0">
                <a:ln w="10160">
                  <a:solidFill>
                    <a:schemeClr val="accent5"/>
                  </a:solidFill>
                  <a:prstDash val="solid"/>
                </a:ln>
                <a:solidFill>
                  <a:srgbClr val="00B0F0"/>
                </a:solidFill>
                <a:effectLst>
                  <a:outerShdw blurRad="38100" dist="22860" dir="5400000" algn="tl" rotWithShape="0">
                    <a:srgbClr val="000000">
                      <a:alpha val="30000"/>
                    </a:srgbClr>
                  </a:outerShdw>
                </a:effectLst>
              </a:rPr>
            </a:br>
            <a:r>
              <a:rPr lang="en-IN" sz="2400" b="1" cap="none" spc="0" dirty="0">
                <a:ln w="10160">
                  <a:solidFill>
                    <a:schemeClr val="accent5"/>
                  </a:solidFill>
                  <a:prstDash val="solid"/>
                </a:ln>
                <a:solidFill>
                  <a:srgbClr val="00B0F0"/>
                </a:solidFill>
                <a:effectLst>
                  <a:outerShdw blurRad="38100" dist="22860" dir="5400000" algn="tl" rotWithShape="0">
                    <a:srgbClr val="000000">
                      <a:alpha val="30000"/>
                    </a:srgbClr>
                  </a:outerShdw>
                </a:effectLst>
              </a:rPr>
              <a:t>17911A1215</a:t>
            </a:r>
          </a:p>
          <a:p>
            <a:pPr algn="ctr"/>
            <a:r>
              <a:rPr lang="en-IN" sz="2400" b="1" cap="none" spc="0" dirty="0">
                <a:ln w="10160">
                  <a:solidFill>
                    <a:schemeClr val="accent5"/>
                  </a:solidFill>
                  <a:prstDash val="solid"/>
                </a:ln>
                <a:solidFill>
                  <a:srgbClr val="00B0F0"/>
                </a:solidFill>
                <a:effectLst>
                  <a:outerShdw blurRad="38100" dist="22860" dir="5400000" algn="tl" rotWithShape="0">
                    <a:srgbClr val="000000">
                      <a:alpha val="30000"/>
                    </a:srgbClr>
                  </a:outerShdw>
                </a:effectLst>
              </a:rPr>
              <a:t>17911A1232</a:t>
            </a:r>
          </a:p>
        </p:txBody>
      </p:sp>
    </p:spTree>
    <p:extLst>
      <p:ext uri="{BB962C8B-B14F-4D97-AF65-F5344CB8AC3E}">
        <p14:creationId xmlns:p14="http://schemas.microsoft.com/office/powerpoint/2010/main" val="15025378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9134FF55-D4D9-B74A-8BBB-08AD2A258643}"/>
              </a:ext>
            </a:extLst>
          </p:cNvPr>
          <p:cNvGraphicFramePr>
            <a:graphicFrameLocks noGrp="1"/>
          </p:cNvGraphicFramePr>
          <p:nvPr>
            <p:extLst>
              <p:ext uri="{D42A27DB-BD31-4B8C-83A1-F6EECF244321}">
                <p14:modId xmlns:p14="http://schemas.microsoft.com/office/powerpoint/2010/main" val="4194363047"/>
              </p:ext>
            </p:extLst>
          </p:nvPr>
        </p:nvGraphicFramePr>
        <p:xfrm>
          <a:off x="945072" y="848359"/>
          <a:ext cx="9406626" cy="618131"/>
        </p:xfrm>
        <a:graphic>
          <a:graphicData uri="http://schemas.openxmlformats.org/drawingml/2006/table">
            <a:tbl>
              <a:tblPr firstRow="1" bandRow="1">
                <a:tableStyleId>{5C22544A-7EE6-4342-B048-85BDC9FD1C3A}</a:tableStyleId>
              </a:tblPr>
              <a:tblGrid>
                <a:gridCol w="9406626">
                  <a:extLst>
                    <a:ext uri="{9D8B030D-6E8A-4147-A177-3AD203B41FA5}">
                      <a16:colId xmlns:a16="http://schemas.microsoft.com/office/drawing/2014/main" val="760517807"/>
                    </a:ext>
                  </a:extLst>
                </a:gridCol>
              </a:tblGrid>
              <a:tr h="618131">
                <a:tc>
                  <a:txBody>
                    <a:bodyPr/>
                    <a:lstStyle/>
                    <a:p>
                      <a:r>
                        <a:rPr lang="en-US" sz="3200" b="1" cap="none" spc="0" dirty="0">
                          <a:ln w="6600">
                            <a:solidFill>
                              <a:schemeClr val="accent2"/>
                            </a:solidFill>
                            <a:prstDash val="solid"/>
                          </a:ln>
                          <a:solidFill>
                            <a:schemeClr val="accent1">
                              <a:lumMod val="75000"/>
                            </a:schemeClr>
                          </a:solidFill>
                          <a:effectLst>
                            <a:outerShdw dist="38100" dir="2700000" algn="tl" rotWithShape="0">
                              <a:schemeClr val="accent2"/>
                            </a:outerShdw>
                          </a:effectLst>
                          <a:latin typeface="Calibri" panose="020F0502020204030204" pitchFamily="34" charset="0"/>
                          <a:cs typeface="Calibri" panose="020F0502020204030204" pitchFamily="34" charset="0"/>
                        </a:rPr>
                        <a:t>                  </a:t>
                      </a:r>
                      <a:r>
                        <a:rPr lang="en-US" sz="3200" dirty="0">
                          <a:solidFill>
                            <a:schemeClr val="accent1">
                              <a:lumMod val="75000"/>
                            </a:schemeClr>
                          </a:solidFill>
                          <a:latin typeface="Calibri" panose="020F0502020204030204" pitchFamily="34" charset="0"/>
                          <a:cs typeface="Calibri" panose="020F0502020204030204" pitchFamily="34" charset="0"/>
                        </a:rPr>
                        <a:t>MINI PROJECT REVIEW OUTLINES </a:t>
                      </a:r>
                      <a:endParaRPr lang="en-US" sz="3600" b="1" cap="none" spc="0" dirty="0">
                        <a:ln w="6600">
                          <a:solidFill>
                            <a:schemeClr val="accent2"/>
                          </a:solidFill>
                          <a:prstDash val="solid"/>
                        </a:ln>
                        <a:solidFill>
                          <a:schemeClr val="accent1">
                            <a:lumMod val="75000"/>
                          </a:schemeClr>
                        </a:solidFill>
                        <a:effectLst>
                          <a:outerShdw dist="38100" dir="2700000" algn="tl" rotWithShape="0">
                            <a:schemeClr val="accent2"/>
                          </a:outerShdw>
                        </a:effectLst>
                        <a:latin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4200968940"/>
                  </a:ext>
                </a:extLst>
              </a:tr>
            </a:tbl>
          </a:graphicData>
        </a:graphic>
      </p:graphicFrame>
      <p:sp>
        <p:nvSpPr>
          <p:cNvPr id="11" name="TextBox 10">
            <a:extLst>
              <a:ext uri="{FF2B5EF4-FFF2-40B4-BE49-F238E27FC236}">
                <a16:creationId xmlns:a16="http://schemas.microsoft.com/office/drawing/2014/main" id="{47578B4A-7578-EC41-A582-C9FD39AF9D66}"/>
              </a:ext>
            </a:extLst>
          </p:cNvPr>
          <p:cNvSpPr txBox="1"/>
          <p:nvPr/>
        </p:nvSpPr>
        <p:spPr>
          <a:xfrm>
            <a:off x="1362974" y="2001327"/>
            <a:ext cx="7366958" cy="3539430"/>
          </a:xfrm>
          <a:prstGeom prst="rect">
            <a:avLst/>
          </a:prstGeom>
          <a:noFill/>
        </p:spPr>
        <p:txBody>
          <a:bodyPr wrap="square" rtlCol="0">
            <a:spAutoFit/>
          </a:bodyPr>
          <a:lstStyle/>
          <a:p>
            <a:pPr marL="342900" indent="-342900">
              <a:buFont typeface="Wingdings" pitchFamily="2" charset="2"/>
              <a:buChar char="§"/>
            </a:pPr>
            <a:r>
              <a:rPr lang="en-US" sz="3200" dirty="0">
                <a:latin typeface="Calibri" panose="020F0502020204030204" pitchFamily="34" charset="0"/>
                <a:cs typeface="Calibri" panose="020F0502020204030204" pitchFamily="34" charset="0"/>
              </a:rPr>
              <a:t>Main idea of the Project</a:t>
            </a:r>
          </a:p>
          <a:p>
            <a:pPr marL="342900" indent="-342900">
              <a:buFont typeface="Wingdings" pitchFamily="2" charset="2"/>
              <a:buChar char="§"/>
            </a:pPr>
            <a:r>
              <a:rPr lang="en-US" sz="3200" dirty="0">
                <a:latin typeface="Calibri" panose="020F0502020204030204" pitchFamily="34" charset="0"/>
                <a:cs typeface="Calibri" panose="020F0502020204030204" pitchFamily="34" charset="0"/>
              </a:rPr>
              <a:t>Existing System Vs  Proposed</a:t>
            </a:r>
          </a:p>
          <a:p>
            <a:pPr marL="342900" indent="-342900">
              <a:buFont typeface="Wingdings" pitchFamily="2" charset="2"/>
              <a:buChar char="§"/>
            </a:pPr>
            <a:r>
              <a:rPr lang="en-US" sz="3200" dirty="0">
                <a:latin typeface="Calibri" panose="020F0502020204030204" pitchFamily="34" charset="0"/>
                <a:cs typeface="Calibri" panose="020F0502020204030204" pitchFamily="34" charset="0"/>
              </a:rPr>
              <a:t>Proposed Project Objectives</a:t>
            </a:r>
          </a:p>
          <a:p>
            <a:pPr marL="342900" indent="-342900">
              <a:buFont typeface="Wingdings" pitchFamily="2" charset="2"/>
              <a:buChar char="§"/>
            </a:pPr>
            <a:r>
              <a:rPr lang="en-US" sz="3200" dirty="0">
                <a:latin typeface="Calibri" panose="020F0502020204030204" pitchFamily="34" charset="0"/>
                <a:cs typeface="Calibri" panose="020F0502020204030204" pitchFamily="34" charset="0"/>
              </a:rPr>
              <a:t>Proposed Project Outcomes</a:t>
            </a:r>
          </a:p>
          <a:p>
            <a:pPr marL="342900" indent="-342900">
              <a:buFont typeface="Wingdings" pitchFamily="2" charset="2"/>
              <a:buChar char="§"/>
            </a:pPr>
            <a:r>
              <a:rPr lang="en-US" sz="3200" dirty="0">
                <a:latin typeface="Calibri" panose="020F0502020204030204" pitchFamily="34" charset="0"/>
                <a:cs typeface="Calibri" panose="020F0502020204030204" pitchFamily="34" charset="0"/>
              </a:rPr>
              <a:t>Architectural Diagram</a:t>
            </a:r>
          </a:p>
          <a:p>
            <a:pPr marL="342900" indent="-342900">
              <a:buFont typeface="Wingdings" pitchFamily="2" charset="2"/>
              <a:buChar char="§"/>
            </a:pPr>
            <a:r>
              <a:rPr lang="en-US" sz="3200" dirty="0">
                <a:latin typeface="Calibri" panose="020F0502020204030204" pitchFamily="34" charset="0"/>
                <a:cs typeface="Calibri" panose="020F0502020204030204" pitchFamily="34" charset="0"/>
              </a:rPr>
              <a:t>Software and Hardware Requirements</a:t>
            </a:r>
          </a:p>
          <a:p>
            <a:pPr marL="342900" indent="-342900">
              <a:buFont typeface="Wingdings" pitchFamily="2" charset="2"/>
              <a:buChar char="§"/>
            </a:pPr>
            <a:r>
              <a:rPr lang="en-US" sz="3200" dirty="0">
                <a:latin typeface="Calibri" panose="020F0502020204030204" pitchFamily="34" charset="0"/>
                <a:cs typeface="Calibri" panose="020F0502020204030204" pitchFamily="34" charset="0"/>
              </a:rPr>
              <a:t>Coding and execution</a:t>
            </a:r>
          </a:p>
        </p:txBody>
      </p:sp>
    </p:spTree>
    <p:extLst>
      <p:ext uri="{BB962C8B-B14F-4D97-AF65-F5344CB8AC3E}">
        <p14:creationId xmlns:p14="http://schemas.microsoft.com/office/powerpoint/2010/main" val="809442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261200F7-4BBE-7744-9074-8ECA28D96E6A}"/>
              </a:ext>
            </a:extLst>
          </p:cNvPr>
          <p:cNvGraphicFramePr>
            <a:graphicFrameLocks noGrp="1"/>
          </p:cNvGraphicFramePr>
          <p:nvPr>
            <p:extLst>
              <p:ext uri="{D42A27DB-BD31-4B8C-83A1-F6EECF244321}">
                <p14:modId xmlns:p14="http://schemas.microsoft.com/office/powerpoint/2010/main" val="1308375398"/>
              </p:ext>
            </p:extLst>
          </p:nvPr>
        </p:nvGraphicFramePr>
        <p:xfrm>
          <a:off x="931653" y="719666"/>
          <a:ext cx="10041147" cy="712320"/>
        </p:xfrm>
        <a:graphic>
          <a:graphicData uri="http://schemas.openxmlformats.org/drawingml/2006/table">
            <a:tbl>
              <a:tblPr firstRow="1" bandRow="1">
                <a:tableStyleId>{5C22544A-7EE6-4342-B048-85BDC9FD1C3A}</a:tableStyleId>
              </a:tblPr>
              <a:tblGrid>
                <a:gridCol w="10041147">
                  <a:extLst>
                    <a:ext uri="{9D8B030D-6E8A-4147-A177-3AD203B41FA5}">
                      <a16:colId xmlns:a16="http://schemas.microsoft.com/office/drawing/2014/main" val="4038691944"/>
                    </a:ext>
                  </a:extLst>
                </a:gridCol>
              </a:tblGrid>
              <a:tr h="712320">
                <a:tc>
                  <a:txBody>
                    <a:bodyPr/>
                    <a:lstStyle/>
                    <a:p>
                      <a:r>
                        <a:rPr lang="en-US" sz="3600" dirty="0">
                          <a:solidFill>
                            <a:schemeClr val="accent1">
                              <a:lumMod val="75000"/>
                            </a:schemeClr>
                          </a:solidFill>
                          <a:latin typeface="Calibri" panose="020F0502020204030204" pitchFamily="34" charset="0"/>
                          <a:cs typeface="Calibri" panose="020F0502020204030204" pitchFamily="34" charset="0"/>
                        </a:rPr>
                        <a:t>                       </a:t>
                      </a:r>
                      <a:r>
                        <a:rPr lang="en-US" sz="3200" dirty="0">
                          <a:solidFill>
                            <a:schemeClr val="accent1">
                              <a:lumMod val="75000"/>
                            </a:schemeClr>
                          </a:solidFill>
                          <a:latin typeface="Calibri" panose="020F0502020204030204" pitchFamily="34" charset="0"/>
                          <a:cs typeface="Calibri" panose="020F0502020204030204" pitchFamily="34" charset="0"/>
                        </a:rPr>
                        <a:t>MAIN IDEA OF THE PROJECT</a:t>
                      </a:r>
                    </a:p>
                  </a:txBody>
                  <a:tcPr>
                    <a:noFill/>
                  </a:tcPr>
                </a:tc>
                <a:extLst>
                  <a:ext uri="{0D108BD9-81ED-4DB2-BD59-A6C34878D82A}">
                    <a16:rowId xmlns:a16="http://schemas.microsoft.com/office/drawing/2014/main" val="1117668909"/>
                  </a:ext>
                </a:extLst>
              </a:tr>
            </a:tbl>
          </a:graphicData>
        </a:graphic>
      </p:graphicFrame>
      <p:sp>
        <p:nvSpPr>
          <p:cNvPr id="2" name="TextBox 1">
            <a:extLst>
              <a:ext uri="{FF2B5EF4-FFF2-40B4-BE49-F238E27FC236}">
                <a16:creationId xmlns:a16="http://schemas.microsoft.com/office/drawing/2014/main" id="{DD6573D7-60C2-7645-808D-32DE3D1FD318}"/>
              </a:ext>
            </a:extLst>
          </p:cNvPr>
          <p:cNvSpPr txBox="1"/>
          <p:nvPr/>
        </p:nvSpPr>
        <p:spPr>
          <a:xfrm>
            <a:off x="931653" y="1725014"/>
            <a:ext cx="9885630" cy="4154984"/>
          </a:xfrm>
          <a:prstGeom prst="rect">
            <a:avLst/>
          </a:prstGeom>
          <a:noFill/>
        </p:spPr>
        <p:txBody>
          <a:bodyPr wrap="square" rtlCol="0">
            <a:spAutoFit/>
          </a:bodyPr>
          <a:lstStyle/>
          <a:p>
            <a:pPr marL="285750" indent="-285750">
              <a:buFont typeface="Wingdings" pitchFamily="2" charset="2"/>
              <a:buChar char="§"/>
            </a:pPr>
            <a:r>
              <a:rPr lang="en-US" sz="2400" dirty="0">
                <a:latin typeface="Calibri" panose="020F0502020204030204" pitchFamily="34" charset="0"/>
                <a:cs typeface="Calibri" panose="020F0502020204030204" pitchFamily="34" charset="0"/>
              </a:rPr>
              <a:t>The main idea of the project is to detect the respective color of the image when the cursor is placed at a particular point on the image.</a:t>
            </a:r>
          </a:p>
          <a:p>
            <a:endParaRPr lang="en-US" sz="2400" dirty="0">
              <a:latin typeface="Calibri" panose="020F0502020204030204" pitchFamily="34" charset="0"/>
              <a:cs typeface="Calibri" panose="020F0502020204030204" pitchFamily="34" charset="0"/>
            </a:endParaRPr>
          </a:p>
          <a:p>
            <a:pPr marL="342900" indent="-342900">
              <a:buFont typeface="Wingdings" pitchFamily="2" charset="2"/>
              <a:buChar char="§"/>
            </a:pPr>
            <a:r>
              <a:rPr lang="en-US" sz="2400" dirty="0">
                <a:latin typeface="Calibri" panose="020F0502020204030204" pitchFamily="34" charset="0"/>
                <a:cs typeface="Calibri" panose="020F0502020204030204" pitchFamily="34" charset="0"/>
              </a:rPr>
              <a:t>It allows the user to find out the name of the color at any tiny pixel point.</a:t>
            </a:r>
          </a:p>
          <a:p>
            <a:pPr marL="342900" indent="-342900">
              <a:buFont typeface="Wingdings" pitchFamily="2" charset="2"/>
              <a:buChar char="§"/>
            </a:pPr>
            <a:endParaRPr lang="en-US" sz="2400" dirty="0">
              <a:latin typeface="Calibri" panose="020F0502020204030204" pitchFamily="34" charset="0"/>
              <a:cs typeface="Calibri" panose="020F0502020204030204" pitchFamily="34" charset="0"/>
            </a:endParaRPr>
          </a:p>
          <a:p>
            <a:pPr marL="342900" indent="-342900">
              <a:buFont typeface="Wingdings" pitchFamily="2" charset="2"/>
              <a:buChar char="§"/>
            </a:pPr>
            <a:r>
              <a:rPr lang="en-US" sz="2400" dirty="0">
                <a:latin typeface="Calibri" panose="020F0502020204030204" pitchFamily="34" charset="0"/>
                <a:cs typeface="Calibri" panose="020F0502020204030204" pitchFamily="34" charset="0"/>
              </a:rPr>
              <a:t>It is very effective in the field  of Image Processing.</a:t>
            </a:r>
          </a:p>
          <a:p>
            <a:pPr marL="342900" indent="-342900">
              <a:buFont typeface="Wingdings" pitchFamily="2" charset="2"/>
              <a:buChar char="§"/>
            </a:pPr>
            <a:endParaRPr lang="en-US" sz="2400" dirty="0">
              <a:latin typeface="Calibri" panose="020F0502020204030204" pitchFamily="34" charset="0"/>
              <a:cs typeface="Calibri" panose="020F0502020204030204" pitchFamily="34" charset="0"/>
            </a:endParaRPr>
          </a:p>
          <a:p>
            <a:pPr marL="342900" indent="-342900">
              <a:buFont typeface="Wingdings" pitchFamily="2" charset="2"/>
              <a:buChar char="§"/>
            </a:pPr>
            <a:r>
              <a:rPr lang="en-US" sz="2400" dirty="0">
                <a:latin typeface="Calibri" panose="020F0502020204030204" pitchFamily="34" charset="0"/>
                <a:cs typeface="Calibri" panose="020F0502020204030204" pitchFamily="34" charset="0"/>
              </a:rPr>
              <a:t>The development of this project is done through some of the packages in python.</a:t>
            </a:r>
          </a:p>
          <a:p>
            <a:pPr marL="342900" indent="-342900">
              <a:buFont typeface="Wingdings" pitchFamily="2" charset="2"/>
              <a:buChar char="§"/>
            </a:pPr>
            <a:endParaRPr lang="en-US" sz="2400" dirty="0">
              <a:latin typeface="Calibri" panose="020F0502020204030204" pitchFamily="34" charset="0"/>
              <a:cs typeface="Calibri" panose="020F0502020204030204" pitchFamily="34" charset="0"/>
            </a:endParaRPr>
          </a:p>
          <a:p>
            <a:pPr marL="342900" indent="-342900">
              <a:buFont typeface="Wingdings" pitchFamily="2" charset="2"/>
              <a:buChar char="§"/>
            </a:pPr>
            <a:r>
              <a:rPr lang="en-US" sz="2400" dirty="0">
                <a:latin typeface="Calibri" panose="020F0502020204030204" pitchFamily="34" charset="0"/>
                <a:cs typeface="Calibri" panose="020F0502020204030204" pitchFamily="34" charset="0"/>
              </a:rPr>
              <a:t> It provides an environment where user can easily deal with colors.</a:t>
            </a:r>
          </a:p>
        </p:txBody>
      </p:sp>
    </p:spTree>
    <p:extLst>
      <p:ext uri="{BB962C8B-B14F-4D97-AF65-F5344CB8AC3E}">
        <p14:creationId xmlns:p14="http://schemas.microsoft.com/office/powerpoint/2010/main" val="35353881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4562BB49-FAD7-964B-A6C4-6EFEF4042ABA}"/>
              </a:ext>
            </a:extLst>
          </p:cNvPr>
          <p:cNvGraphicFramePr>
            <a:graphicFrameLocks noGrp="1"/>
          </p:cNvGraphicFramePr>
          <p:nvPr>
            <p:extLst>
              <p:ext uri="{D42A27DB-BD31-4B8C-83A1-F6EECF244321}">
                <p14:modId xmlns:p14="http://schemas.microsoft.com/office/powerpoint/2010/main" val="3504229402"/>
              </p:ext>
            </p:extLst>
          </p:nvPr>
        </p:nvGraphicFramePr>
        <p:xfrm>
          <a:off x="828136" y="719666"/>
          <a:ext cx="10437962" cy="643308"/>
        </p:xfrm>
        <a:graphic>
          <a:graphicData uri="http://schemas.openxmlformats.org/drawingml/2006/table">
            <a:tbl>
              <a:tblPr firstRow="1" bandRow="1">
                <a:tableStyleId>{5C22544A-7EE6-4342-B048-85BDC9FD1C3A}</a:tableStyleId>
              </a:tblPr>
              <a:tblGrid>
                <a:gridCol w="10437962">
                  <a:extLst>
                    <a:ext uri="{9D8B030D-6E8A-4147-A177-3AD203B41FA5}">
                      <a16:colId xmlns:a16="http://schemas.microsoft.com/office/drawing/2014/main" val="3748671002"/>
                    </a:ext>
                  </a:extLst>
                </a:gridCol>
              </a:tblGrid>
              <a:tr h="643308">
                <a:tc>
                  <a:txBody>
                    <a:bodyPr/>
                    <a:lstStyle/>
                    <a:p>
                      <a:r>
                        <a:rPr lang="en-US" sz="3200" dirty="0">
                          <a:solidFill>
                            <a:schemeClr val="accent1">
                              <a:lumMod val="75000"/>
                            </a:schemeClr>
                          </a:solidFill>
                          <a:latin typeface="Calibri" panose="020F0502020204030204" pitchFamily="34" charset="0"/>
                          <a:cs typeface="Calibri" panose="020F0502020204030204" pitchFamily="34" charset="0"/>
                        </a:rPr>
                        <a:t>                           EXISTING SYSTEM Vs PROPOSED</a:t>
                      </a:r>
                    </a:p>
                  </a:txBody>
                  <a:tcPr>
                    <a:noFill/>
                  </a:tcPr>
                </a:tc>
                <a:extLst>
                  <a:ext uri="{0D108BD9-81ED-4DB2-BD59-A6C34878D82A}">
                    <a16:rowId xmlns:a16="http://schemas.microsoft.com/office/drawing/2014/main" val="3706590909"/>
                  </a:ext>
                </a:extLst>
              </a:tr>
            </a:tbl>
          </a:graphicData>
        </a:graphic>
      </p:graphicFrame>
      <p:graphicFrame>
        <p:nvGraphicFramePr>
          <p:cNvPr id="2" name="Table 1">
            <a:extLst>
              <a:ext uri="{FF2B5EF4-FFF2-40B4-BE49-F238E27FC236}">
                <a16:creationId xmlns:a16="http://schemas.microsoft.com/office/drawing/2014/main" id="{7DD68E20-91A8-5843-98A4-BBD1878BD0E6}"/>
              </a:ext>
            </a:extLst>
          </p:cNvPr>
          <p:cNvGraphicFramePr>
            <a:graphicFrameLocks noGrp="1"/>
          </p:cNvGraphicFramePr>
          <p:nvPr>
            <p:extLst>
              <p:ext uri="{D42A27DB-BD31-4B8C-83A1-F6EECF244321}">
                <p14:modId xmlns:p14="http://schemas.microsoft.com/office/powerpoint/2010/main" val="1983668239"/>
              </p:ext>
            </p:extLst>
          </p:nvPr>
        </p:nvGraphicFramePr>
        <p:xfrm>
          <a:off x="1075397" y="2293034"/>
          <a:ext cx="4467274" cy="3727937"/>
        </p:xfrm>
        <a:graphic>
          <a:graphicData uri="http://schemas.openxmlformats.org/drawingml/2006/table">
            <a:tbl>
              <a:tblPr firstRow="1" bandRow="1">
                <a:tableStyleId>{5C22544A-7EE6-4342-B048-85BDC9FD1C3A}</a:tableStyleId>
              </a:tblPr>
              <a:tblGrid>
                <a:gridCol w="4467274">
                  <a:extLst>
                    <a:ext uri="{9D8B030D-6E8A-4147-A177-3AD203B41FA5}">
                      <a16:colId xmlns:a16="http://schemas.microsoft.com/office/drawing/2014/main" val="2041603005"/>
                    </a:ext>
                  </a:extLst>
                </a:gridCol>
              </a:tblGrid>
              <a:tr h="3727937">
                <a:tc>
                  <a:txBody>
                    <a:bodyPr/>
                    <a:lstStyle/>
                    <a:p>
                      <a:pPr marL="285750" indent="-285750">
                        <a:buFont typeface="Wingdings" pitchFamily="2" charset="2"/>
                        <a:buChar char="§"/>
                      </a:pPr>
                      <a:endParaRPr lang="en-US" dirty="0">
                        <a:solidFill>
                          <a:schemeClr val="tx1"/>
                        </a:solidFill>
                      </a:endParaRPr>
                    </a:p>
                    <a:p>
                      <a:pPr marL="285750" indent="-285750">
                        <a:buFont typeface="Wingdings" pitchFamily="2" charset="2"/>
                        <a:buChar char="§"/>
                      </a:pPr>
                      <a:r>
                        <a:rPr lang="en-IN" sz="2000" b="0" i="0" kern="1200" dirty="0">
                          <a:solidFill>
                            <a:schemeClr val="tx1"/>
                          </a:solidFill>
                          <a:effectLst/>
                          <a:latin typeface="Calibri" panose="020F0502020204030204" pitchFamily="34" charset="0"/>
                          <a:ea typeface="+mn-ea"/>
                          <a:cs typeface="Calibri" panose="020F0502020204030204" pitchFamily="34" charset="0"/>
                        </a:rPr>
                        <a:t>Existing system is based on the color joint probability function, in this it will look for the centroid of the colors and color edge co-occurrence histogram, so that the accuracy of this system will less.</a:t>
                      </a:r>
                    </a:p>
                    <a:p>
                      <a:pPr marL="285750" indent="-285750">
                        <a:buFont typeface="Wingdings" pitchFamily="2" charset="2"/>
                        <a:buChar char="§"/>
                      </a:pPr>
                      <a:endParaRPr lang="en-IN" sz="2000" b="0" i="0" kern="1200" dirty="0">
                        <a:solidFill>
                          <a:schemeClr val="tx1"/>
                        </a:solidFill>
                        <a:effectLst/>
                        <a:latin typeface="Calibri" panose="020F0502020204030204" pitchFamily="34" charset="0"/>
                        <a:ea typeface="+mn-ea"/>
                        <a:cs typeface="Calibri" panose="020F0502020204030204" pitchFamily="34" charset="0"/>
                      </a:endParaRPr>
                    </a:p>
                    <a:p>
                      <a:pPr marL="285750" indent="-285750">
                        <a:buFont typeface="Wingdings" pitchFamily="2" charset="2"/>
                        <a:buChar char="§"/>
                      </a:pPr>
                      <a:r>
                        <a:rPr lang="en-IN" sz="2000" b="0" i="0" kern="1200" dirty="0">
                          <a:solidFill>
                            <a:schemeClr val="tx1"/>
                          </a:solidFill>
                          <a:effectLst/>
                          <a:latin typeface="Calibri" panose="020F0502020204030204" pitchFamily="34" charset="0"/>
                          <a:ea typeface="+mn-ea"/>
                          <a:cs typeface="Calibri" panose="020F0502020204030204" pitchFamily="34" charset="0"/>
                        </a:rPr>
                        <a:t>The example for the existing can be a color picker , but the accuracy of getting the name of color is very less.</a:t>
                      </a:r>
                      <a:endParaRPr lang="en-US" sz="2000" dirty="0">
                        <a:solidFill>
                          <a:schemeClr val="tx1"/>
                        </a:solidFill>
                        <a:latin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1977404161"/>
                  </a:ext>
                </a:extLst>
              </a:tr>
            </a:tbl>
          </a:graphicData>
        </a:graphic>
      </p:graphicFrame>
      <p:graphicFrame>
        <p:nvGraphicFramePr>
          <p:cNvPr id="4" name="Table 3">
            <a:extLst>
              <a:ext uri="{FF2B5EF4-FFF2-40B4-BE49-F238E27FC236}">
                <a16:creationId xmlns:a16="http://schemas.microsoft.com/office/drawing/2014/main" id="{A966DF09-0E4E-9145-99A3-247534EC0D0B}"/>
              </a:ext>
            </a:extLst>
          </p:cNvPr>
          <p:cNvGraphicFramePr>
            <a:graphicFrameLocks noGrp="1"/>
          </p:cNvGraphicFramePr>
          <p:nvPr>
            <p:extLst>
              <p:ext uri="{D42A27DB-BD31-4B8C-83A1-F6EECF244321}">
                <p14:modId xmlns:p14="http://schemas.microsoft.com/office/powerpoint/2010/main" val="2648244409"/>
              </p:ext>
            </p:extLst>
          </p:nvPr>
        </p:nvGraphicFramePr>
        <p:xfrm>
          <a:off x="6461761" y="2264898"/>
          <a:ext cx="4467274" cy="3779386"/>
        </p:xfrm>
        <a:graphic>
          <a:graphicData uri="http://schemas.openxmlformats.org/drawingml/2006/table">
            <a:tbl>
              <a:tblPr firstRow="1" bandRow="1">
                <a:tableStyleId>{5C22544A-7EE6-4342-B048-85BDC9FD1C3A}</a:tableStyleId>
              </a:tblPr>
              <a:tblGrid>
                <a:gridCol w="4467274">
                  <a:extLst>
                    <a:ext uri="{9D8B030D-6E8A-4147-A177-3AD203B41FA5}">
                      <a16:colId xmlns:a16="http://schemas.microsoft.com/office/drawing/2014/main" val="2041603005"/>
                    </a:ext>
                  </a:extLst>
                </a:gridCol>
              </a:tblGrid>
              <a:tr h="3779386">
                <a:tc>
                  <a:txBody>
                    <a:bodyPr/>
                    <a:lstStyle/>
                    <a:p>
                      <a:pPr marL="285750" indent="-285750">
                        <a:buFont typeface="Wingdings" pitchFamily="2" charset="2"/>
                        <a:buChar char="§"/>
                      </a:pPr>
                      <a:endParaRPr lang="en-US" dirty="0">
                        <a:solidFill>
                          <a:schemeClr val="tx1"/>
                        </a:solidFill>
                      </a:endParaRPr>
                    </a:p>
                    <a:p>
                      <a:pPr marL="285750" indent="-285750">
                        <a:buFont typeface="Wingdings" pitchFamily="2" charset="2"/>
                        <a:buChar char="§"/>
                      </a:pPr>
                      <a:r>
                        <a:rPr lang="en-IN" sz="2000" b="0" i="0" kern="1200" dirty="0">
                          <a:solidFill>
                            <a:schemeClr val="tx1"/>
                          </a:solidFill>
                          <a:effectLst/>
                          <a:latin typeface="Calibri" panose="020F0502020204030204" pitchFamily="34" charset="0"/>
                          <a:ea typeface="+mn-ea"/>
                          <a:cs typeface="Calibri" panose="020F0502020204030204" pitchFamily="34" charset="0"/>
                        </a:rPr>
                        <a:t>Here we are going to use the RGB calculations for the color detection, and then calculate the  distance from RGB values and then map the data set color names to detect the color name.</a:t>
                      </a:r>
                    </a:p>
                    <a:p>
                      <a:pPr marL="285750" indent="-285750">
                        <a:buFont typeface="Wingdings" pitchFamily="2" charset="2"/>
                        <a:buChar char="§"/>
                      </a:pPr>
                      <a:endParaRPr lang="en-IN" sz="2000" b="0" i="0" kern="1200" dirty="0">
                        <a:solidFill>
                          <a:schemeClr val="tx1"/>
                        </a:solidFill>
                        <a:effectLst/>
                        <a:latin typeface="Calibri" panose="020F0502020204030204" pitchFamily="34" charset="0"/>
                        <a:ea typeface="+mn-ea"/>
                        <a:cs typeface="Calibri" panose="020F0502020204030204" pitchFamily="34" charset="0"/>
                      </a:endParaRPr>
                    </a:p>
                    <a:p>
                      <a:pPr marL="285750" indent="-285750">
                        <a:buFont typeface="Wingdings" pitchFamily="2" charset="2"/>
                        <a:buChar char="§"/>
                      </a:pPr>
                      <a:endParaRPr lang="en-IN" sz="2000" b="0" i="0" kern="1200" dirty="0">
                        <a:solidFill>
                          <a:schemeClr val="tx1"/>
                        </a:solidFill>
                        <a:effectLst/>
                        <a:latin typeface="Calibri" panose="020F0502020204030204" pitchFamily="34" charset="0"/>
                        <a:ea typeface="+mn-ea"/>
                        <a:cs typeface="Calibri" panose="020F0502020204030204" pitchFamily="34" charset="0"/>
                      </a:endParaRPr>
                    </a:p>
                    <a:p>
                      <a:pPr marL="285750" indent="-285750">
                        <a:buFont typeface="Wingdings" pitchFamily="2" charset="2"/>
                        <a:buChar char="§"/>
                      </a:pPr>
                      <a:r>
                        <a:rPr lang="en-IN" sz="2000" b="0" i="0" kern="1200" dirty="0">
                          <a:solidFill>
                            <a:schemeClr val="tx1"/>
                          </a:solidFill>
                          <a:effectLst/>
                          <a:latin typeface="Calibri" panose="020F0502020204030204" pitchFamily="34" charset="0"/>
                          <a:ea typeface="+mn-ea"/>
                          <a:cs typeface="Calibri" panose="020F0502020204030204" pitchFamily="34" charset="0"/>
                        </a:rPr>
                        <a:t>Here , this project gives us the name of the color along with the RGB values.</a:t>
                      </a:r>
                      <a:endParaRPr lang="en-US" sz="2000" dirty="0">
                        <a:solidFill>
                          <a:schemeClr val="tx1"/>
                        </a:solidFill>
                        <a:latin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1977404161"/>
                  </a:ext>
                </a:extLst>
              </a:tr>
            </a:tbl>
          </a:graphicData>
        </a:graphic>
      </p:graphicFrame>
      <p:sp>
        <p:nvSpPr>
          <p:cNvPr id="3" name="TextBox 2">
            <a:extLst>
              <a:ext uri="{FF2B5EF4-FFF2-40B4-BE49-F238E27FC236}">
                <a16:creationId xmlns:a16="http://schemas.microsoft.com/office/drawing/2014/main" id="{69A4BBC7-D95C-5346-8F01-11D5D767AC4C}"/>
              </a:ext>
            </a:extLst>
          </p:cNvPr>
          <p:cNvSpPr txBox="1"/>
          <p:nvPr/>
        </p:nvSpPr>
        <p:spPr>
          <a:xfrm>
            <a:off x="2138290" y="1597171"/>
            <a:ext cx="2092945"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Existing System</a:t>
            </a:r>
          </a:p>
        </p:txBody>
      </p:sp>
      <p:sp>
        <p:nvSpPr>
          <p:cNvPr id="5" name="TextBox 4">
            <a:extLst>
              <a:ext uri="{FF2B5EF4-FFF2-40B4-BE49-F238E27FC236}">
                <a16:creationId xmlns:a16="http://schemas.microsoft.com/office/drawing/2014/main" id="{A600E0FB-CE1B-DD4C-82C1-42C4F4A802A6}"/>
              </a:ext>
            </a:extLst>
          </p:cNvPr>
          <p:cNvSpPr txBox="1"/>
          <p:nvPr/>
        </p:nvSpPr>
        <p:spPr>
          <a:xfrm>
            <a:off x="7726655" y="1604692"/>
            <a:ext cx="2325508"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Proposed System</a:t>
            </a:r>
          </a:p>
        </p:txBody>
      </p:sp>
    </p:spTree>
    <p:extLst>
      <p:ext uri="{BB962C8B-B14F-4D97-AF65-F5344CB8AC3E}">
        <p14:creationId xmlns:p14="http://schemas.microsoft.com/office/powerpoint/2010/main" val="21826625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E0D2284-FD76-ED41-A55F-1234D5B2C204}"/>
              </a:ext>
            </a:extLst>
          </p:cNvPr>
          <p:cNvGraphicFramePr>
            <a:graphicFrameLocks noGrp="1"/>
          </p:cNvGraphicFramePr>
          <p:nvPr>
            <p:extLst>
              <p:ext uri="{D42A27DB-BD31-4B8C-83A1-F6EECF244321}">
                <p14:modId xmlns:p14="http://schemas.microsoft.com/office/powerpoint/2010/main" val="1039265304"/>
              </p:ext>
            </p:extLst>
          </p:nvPr>
        </p:nvGraphicFramePr>
        <p:xfrm>
          <a:off x="1777042" y="672860"/>
          <a:ext cx="8382958" cy="625926"/>
        </p:xfrm>
        <a:graphic>
          <a:graphicData uri="http://schemas.openxmlformats.org/drawingml/2006/table">
            <a:tbl>
              <a:tblPr firstRow="1" bandRow="1">
                <a:tableStyleId>{5C22544A-7EE6-4342-B048-85BDC9FD1C3A}</a:tableStyleId>
              </a:tblPr>
              <a:tblGrid>
                <a:gridCol w="8382958">
                  <a:extLst>
                    <a:ext uri="{9D8B030D-6E8A-4147-A177-3AD203B41FA5}">
                      <a16:colId xmlns:a16="http://schemas.microsoft.com/office/drawing/2014/main" val="2556884602"/>
                    </a:ext>
                  </a:extLst>
                </a:gridCol>
              </a:tblGrid>
              <a:tr h="625926">
                <a:tc>
                  <a:txBody>
                    <a:bodyPr/>
                    <a:lstStyle/>
                    <a:p>
                      <a:r>
                        <a:rPr lang="en-US" sz="3200" dirty="0">
                          <a:solidFill>
                            <a:schemeClr val="accent1">
                              <a:lumMod val="75000"/>
                            </a:schemeClr>
                          </a:solidFill>
                          <a:latin typeface="Calibri" panose="020F0502020204030204" pitchFamily="34" charset="0"/>
                          <a:cs typeface="Calibri" panose="020F0502020204030204" pitchFamily="34" charset="0"/>
                        </a:rPr>
                        <a:t>            PROPOSED PROJECT OBJECTIVES</a:t>
                      </a:r>
                    </a:p>
                  </a:txBody>
                  <a:tcPr>
                    <a:noFill/>
                  </a:tcPr>
                </a:tc>
                <a:extLst>
                  <a:ext uri="{0D108BD9-81ED-4DB2-BD59-A6C34878D82A}">
                    <a16:rowId xmlns:a16="http://schemas.microsoft.com/office/drawing/2014/main" val="1879443983"/>
                  </a:ext>
                </a:extLst>
              </a:tr>
            </a:tbl>
          </a:graphicData>
        </a:graphic>
      </p:graphicFrame>
      <p:sp>
        <p:nvSpPr>
          <p:cNvPr id="5" name="TextBox 4">
            <a:extLst>
              <a:ext uri="{FF2B5EF4-FFF2-40B4-BE49-F238E27FC236}">
                <a16:creationId xmlns:a16="http://schemas.microsoft.com/office/drawing/2014/main" id="{68D4C87B-D19F-0A41-A4EC-F7960CFE17D4}"/>
              </a:ext>
            </a:extLst>
          </p:cNvPr>
          <p:cNvSpPr txBox="1"/>
          <p:nvPr/>
        </p:nvSpPr>
        <p:spPr>
          <a:xfrm>
            <a:off x="1365813" y="1490008"/>
            <a:ext cx="9699585" cy="5262979"/>
          </a:xfrm>
          <a:prstGeom prst="rect">
            <a:avLst/>
          </a:prstGeom>
          <a:noFill/>
        </p:spPr>
        <p:txBody>
          <a:bodyPr wrap="square" rtlCol="0">
            <a:spAutoFit/>
          </a:bodyPr>
          <a:lstStyle/>
          <a:p>
            <a:pPr marL="342900" indent="-342900">
              <a:buFont typeface="Wingdings" pitchFamily="2" charset="2"/>
              <a:buChar char="§"/>
            </a:pPr>
            <a:r>
              <a:rPr lang="en-US" sz="2400" dirty="0">
                <a:latin typeface="Calibri" panose="020F0502020204030204" pitchFamily="34" charset="0"/>
                <a:cs typeface="Calibri" panose="020F0502020204030204" pitchFamily="34" charset="0"/>
              </a:rPr>
              <a:t>Human eyes can see nearly 17 million of colors , but it is not that easy to remember all those names of colors . And there exist  some colors which human eye can’t register.</a:t>
            </a:r>
          </a:p>
          <a:p>
            <a:endParaRPr lang="en-US" sz="2400" dirty="0">
              <a:latin typeface="Calibri" panose="020F0502020204030204" pitchFamily="34" charset="0"/>
              <a:cs typeface="Calibri" panose="020F0502020204030204" pitchFamily="34" charset="0"/>
            </a:endParaRPr>
          </a:p>
          <a:p>
            <a:pPr marL="342900" indent="-342900">
              <a:buFont typeface="Wingdings" pitchFamily="2" charset="2"/>
              <a:buChar char="§"/>
            </a:pPr>
            <a:r>
              <a:rPr lang="en-US" sz="2400" dirty="0">
                <a:latin typeface="Calibri" panose="020F0502020204030204" pitchFamily="34" charset="0"/>
                <a:cs typeface="Calibri" panose="020F0502020204030204" pitchFamily="34" charset="0"/>
              </a:rPr>
              <a:t>So , Our project objective is to detect the color and display the name of the color  to the user.</a:t>
            </a:r>
          </a:p>
          <a:p>
            <a:pPr marL="342900" indent="-342900">
              <a:buFont typeface="Wingdings" pitchFamily="2" charset="2"/>
              <a:buChar char="§"/>
            </a:pPr>
            <a:endParaRPr lang="en-US" sz="2400" dirty="0">
              <a:latin typeface="Calibri" panose="020F0502020204030204" pitchFamily="34" charset="0"/>
              <a:cs typeface="Calibri" panose="020F0502020204030204" pitchFamily="34" charset="0"/>
            </a:endParaRPr>
          </a:p>
          <a:p>
            <a:pPr marL="342900" indent="-342900">
              <a:buFont typeface="Wingdings" pitchFamily="2" charset="2"/>
              <a:buChar char="§"/>
            </a:pPr>
            <a:r>
              <a:rPr lang="en-US" sz="2400" dirty="0">
                <a:latin typeface="Calibri" panose="020F0502020204030204" pitchFamily="34" charset="0"/>
                <a:cs typeface="Calibri" panose="020F0502020204030204" pitchFamily="34" charset="0"/>
              </a:rPr>
              <a:t>The project is initially trained with a data set which has million colors names registered in it.</a:t>
            </a:r>
          </a:p>
          <a:p>
            <a:endParaRPr lang="en-US" sz="2400" dirty="0">
              <a:latin typeface="Calibri" panose="020F0502020204030204" pitchFamily="34" charset="0"/>
              <a:cs typeface="Calibri" panose="020F0502020204030204" pitchFamily="34" charset="0"/>
            </a:endParaRPr>
          </a:p>
          <a:p>
            <a:pPr marL="342900" indent="-342900">
              <a:buFont typeface="Wingdings" pitchFamily="2" charset="2"/>
              <a:buChar char="§"/>
            </a:pPr>
            <a:r>
              <a:rPr lang="en-IN" sz="2400" dirty="0">
                <a:latin typeface="Calibri" panose="020F0502020204030204" pitchFamily="34" charset="0"/>
                <a:cs typeface="Calibri" panose="020F0502020204030204" pitchFamily="34" charset="0"/>
              </a:rPr>
              <a:t>Since childhood, we have mapped certain lights with their color names. We will be using the somewhat same strategy to detect color names in this project.</a:t>
            </a:r>
            <a:endParaRPr lang="en-US" sz="2400" dirty="0">
              <a:latin typeface="Calibri" panose="020F0502020204030204" pitchFamily="34" charset="0"/>
              <a:cs typeface="Calibri" panose="020F0502020204030204" pitchFamily="34" charset="0"/>
            </a:endParaRPr>
          </a:p>
          <a:p>
            <a:pPr marL="342900" indent="-342900">
              <a:buFont typeface="Wingdings" pitchFamily="2" charset="2"/>
              <a:buChar char="§"/>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210029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0AC15BB-C462-C84D-BCC0-A850A1046865}"/>
              </a:ext>
            </a:extLst>
          </p:cNvPr>
          <p:cNvGraphicFramePr>
            <a:graphicFrameLocks noGrp="1"/>
          </p:cNvGraphicFramePr>
          <p:nvPr>
            <p:extLst>
              <p:ext uri="{D42A27DB-BD31-4B8C-83A1-F6EECF244321}">
                <p14:modId xmlns:p14="http://schemas.microsoft.com/office/powerpoint/2010/main" val="3397114216"/>
              </p:ext>
            </p:extLst>
          </p:nvPr>
        </p:nvGraphicFramePr>
        <p:xfrm>
          <a:off x="2032000" y="719666"/>
          <a:ext cx="8128000" cy="57912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086214828"/>
                    </a:ext>
                  </a:extLst>
                </a:gridCol>
              </a:tblGrid>
              <a:tr h="370840">
                <a:tc>
                  <a:txBody>
                    <a:bodyPr/>
                    <a:lstStyle/>
                    <a:p>
                      <a:r>
                        <a:rPr lang="en-US" sz="3200" dirty="0">
                          <a:solidFill>
                            <a:schemeClr val="accent1">
                              <a:lumMod val="75000"/>
                            </a:schemeClr>
                          </a:solidFill>
                          <a:latin typeface="Calibri" panose="020F0502020204030204" pitchFamily="34" charset="0"/>
                          <a:cs typeface="Calibri" panose="020F0502020204030204" pitchFamily="34" charset="0"/>
                        </a:rPr>
                        <a:t>         PROPOSED PROJECT OUTCOMES</a:t>
                      </a:r>
                    </a:p>
                  </a:txBody>
                  <a:tcPr>
                    <a:noFill/>
                  </a:tcPr>
                </a:tc>
                <a:extLst>
                  <a:ext uri="{0D108BD9-81ED-4DB2-BD59-A6C34878D82A}">
                    <a16:rowId xmlns:a16="http://schemas.microsoft.com/office/drawing/2014/main" val="877732270"/>
                  </a:ext>
                </a:extLst>
              </a:tr>
            </a:tbl>
          </a:graphicData>
        </a:graphic>
      </p:graphicFrame>
      <p:sp>
        <p:nvSpPr>
          <p:cNvPr id="2" name="TextBox 1">
            <a:extLst>
              <a:ext uri="{FF2B5EF4-FFF2-40B4-BE49-F238E27FC236}">
                <a16:creationId xmlns:a16="http://schemas.microsoft.com/office/drawing/2014/main" id="{22E89AAC-F35E-1148-8A3C-2E8BEDC7F509}"/>
              </a:ext>
            </a:extLst>
          </p:cNvPr>
          <p:cNvSpPr txBox="1"/>
          <p:nvPr/>
        </p:nvSpPr>
        <p:spPr>
          <a:xfrm>
            <a:off x="1266656" y="1687589"/>
            <a:ext cx="10134407" cy="4154984"/>
          </a:xfrm>
          <a:prstGeom prst="rect">
            <a:avLst/>
          </a:prstGeom>
          <a:noFill/>
        </p:spPr>
        <p:txBody>
          <a:bodyPr wrap="square" rtlCol="0">
            <a:spAutoFit/>
          </a:bodyPr>
          <a:lstStyle/>
          <a:p>
            <a:pPr marL="342900" indent="-342900">
              <a:buFont typeface="Wingdings" pitchFamily="2" charset="2"/>
              <a:buChar char="§"/>
            </a:pPr>
            <a:r>
              <a:rPr lang="en-US" sz="2400" dirty="0">
                <a:latin typeface="Calibri" panose="020F0502020204030204" pitchFamily="34" charset="0"/>
                <a:cs typeface="Calibri" panose="020F0502020204030204" pitchFamily="34" charset="0"/>
              </a:rPr>
              <a:t>As the program is trained with the data set , it can detect any of the image color  name effectively.</a:t>
            </a:r>
          </a:p>
          <a:p>
            <a:pPr marL="342900" indent="-342900">
              <a:buFont typeface="Wingdings" pitchFamily="2" charset="2"/>
              <a:buChar char="§"/>
            </a:pPr>
            <a:endParaRPr lang="en-US" sz="2400" dirty="0">
              <a:latin typeface="Calibri" panose="020F0502020204030204" pitchFamily="34" charset="0"/>
              <a:cs typeface="Calibri" panose="020F0502020204030204" pitchFamily="34" charset="0"/>
            </a:endParaRPr>
          </a:p>
          <a:p>
            <a:pPr marL="342900" indent="-342900">
              <a:buFont typeface="Wingdings" pitchFamily="2" charset="2"/>
              <a:buChar char="§"/>
            </a:pPr>
            <a:r>
              <a:rPr lang="en-US" sz="2400" dirty="0">
                <a:latin typeface="Calibri" panose="020F0502020204030204" pitchFamily="34" charset="0"/>
                <a:cs typeface="Calibri" panose="020F0502020204030204" pitchFamily="34" charset="0"/>
              </a:rPr>
              <a:t>If user wants to know the color of an image pixel point  ,then the user can simply provide the image and  place the cursor on the image and double click on it to get the color name.</a:t>
            </a:r>
          </a:p>
          <a:p>
            <a:pPr marL="342900" indent="-342900">
              <a:buFont typeface="Wingdings" pitchFamily="2" charset="2"/>
              <a:buChar char="§"/>
            </a:pPr>
            <a:endParaRPr lang="en-US" sz="2400" dirty="0">
              <a:latin typeface="Calibri" panose="020F0502020204030204" pitchFamily="34" charset="0"/>
              <a:cs typeface="Calibri" panose="020F0502020204030204" pitchFamily="34" charset="0"/>
            </a:endParaRPr>
          </a:p>
          <a:p>
            <a:pPr marL="342900" indent="-342900">
              <a:buFont typeface="Wingdings" pitchFamily="2" charset="2"/>
              <a:buChar char="§"/>
            </a:pPr>
            <a:r>
              <a:rPr lang="en-US" sz="2400" dirty="0">
                <a:latin typeface="Calibri" panose="020F0502020204030204" pitchFamily="34" charset="0"/>
                <a:cs typeface="Calibri" panose="020F0502020204030204" pitchFamily="34" charset="0"/>
              </a:rPr>
              <a:t>The input is taken as an image and there some RGB calculations of the pixel will be taken place and then the color name is displayed as output.</a:t>
            </a:r>
          </a:p>
          <a:p>
            <a:pPr marL="342900" indent="-342900">
              <a:buFont typeface="Wingdings" pitchFamily="2" charset="2"/>
              <a:buChar char="§"/>
            </a:pPr>
            <a:endParaRPr lang="en-US" sz="2400" dirty="0">
              <a:latin typeface="Calibri" panose="020F0502020204030204" pitchFamily="34" charset="0"/>
              <a:cs typeface="Calibri" panose="020F0502020204030204" pitchFamily="34" charset="0"/>
            </a:endParaRPr>
          </a:p>
          <a:p>
            <a:pPr marL="342900" indent="-342900">
              <a:buFont typeface="Wingdings" pitchFamily="2" charset="2"/>
              <a:buChar char="§"/>
            </a:pPr>
            <a:r>
              <a:rPr lang="en-US" sz="2400" dirty="0">
                <a:latin typeface="Calibri" panose="020F0502020204030204" pitchFamily="34" charset="0"/>
                <a:cs typeface="Calibri" panose="020F0502020204030204" pitchFamily="34" charset="0"/>
              </a:rPr>
              <a:t>The output also represents the RCB values.</a:t>
            </a:r>
          </a:p>
        </p:txBody>
      </p:sp>
    </p:spTree>
    <p:extLst>
      <p:ext uri="{BB962C8B-B14F-4D97-AF65-F5344CB8AC3E}">
        <p14:creationId xmlns:p14="http://schemas.microsoft.com/office/powerpoint/2010/main" val="18342115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E8F73E3-6CFD-5245-AA17-EE85B2D2BC7F}"/>
              </a:ext>
            </a:extLst>
          </p:cNvPr>
          <p:cNvGraphicFramePr>
            <a:graphicFrameLocks noGrp="1"/>
          </p:cNvGraphicFramePr>
          <p:nvPr>
            <p:extLst>
              <p:ext uri="{D42A27DB-BD31-4B8C-83A1-F6EECF244321}">
                <p14:modId xmlns:p14="http://schemas.microsoft.com/office/powerpoint/2010/main" val="287892382"/>
              </p:ext>
            </p:extLst>
          </p:nvPr>
        </p:nvGraphicFramePr>
        <p:xfrm>
          <a:off x="1525563" y="804072"/>
          <a:ext cx="8128000" cy="57912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4232709708"/>
                    </a:ext>
                  </a:extLst>
                </a:gridCol>
              </a:tblGrid>
              <a:tr h="370840">
                <a:tc>
                  <a:txBody>
                    <a:bodyPr/>
                    <a:lstStyle/>
                    <a:p>
                      <a:r>
                        <a:rPr lang="en-US" sz="3200" dirty="0">
                          <a:solidFill>
                            <a:schemeClr val="accent1">
                              <a:lumMod val="75000"/>
                            </a:schemeClr>
                          </a:solidFill>
                          <a:latin typeface="Calibri" panose="020F0502020204030204" pitchFamily="34" charset="0"/>
                          <a:cs typeface="Calibri" panose="020F0502020204030204" pitchFamily="34" charset="0"/>
                        </a:rPr>
                        <a:t>                         BLOCK DIAGRAM</a:t>
                      </a:r>
                    </a:p>
                  </a:txBody>
                  <a:tcPr>
                    <a:noFill/>
                  </a:tcPr>
                </a:tc>
                <a:extLst>
                  <a:ext uri="{0D108BD9-81ED-4DB2-BD59-A6C34878D82A}">
                    <a16:rowId xmlns:a16="http://schemas.microsoft.com/office/drawing/2014/main" val="3572306541"/>
                  </a:ext>
                </a:extLst>
              </a:tr>
            </a:tbl>
          </a:graphicData>
        </a:graphic>
      </p:graphicFrame>
      <p:sp>
        <p:nvSpPr>
          <p:cNvPr id="5" name="Rectangle 4">
            <a:extLst>
              <a:ext uri="{FF2B5EF4-FFF2-40B4-BE49-F238E27FC236}">
                <a16:creationId xmlns:a16="http://schemas.microsoft.com/office/drawing/2014/main" id="{76AAB350-9444-E349-B523-D1C15CB6E76F}"/>
              </a:ext>
            </a:extLst>
          </p:cNvPr>
          <p:cNvSpPr/>
          <p:nvPr/>
        </p:nvSpPr>
        <p:spPr>
          <a:xfrm>
            <a:off x="928468" y="2049195"/>
            <a:ext cx="1434903" cy="88626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Input Image</a:t>
            </a:r>
          </a:p>
        </p:txBody>
      </p:sp>
      <p:sp>
        <p:nvSpPr>
          <p:cNvPr id="6" name="Rectangle 5">
            <a:extLst>
              <a:ext uri="{FF2B5EF4-FFF2-40B4-BE49-F238E27FC236}">
                <a16:creationId xmlns:a16="http://schemas.microsoft.com/office/drawing/2014/main" id="{748C731D-DF00-B44E-B9C1-1FBA722EB77C}"/>
              </a:ext>
            </a:extLst>
          </p:cNvPr>
          <p:cNvSpPr/>
          <p:nvPr/>
        </p:nvSpPr>
        <p:spPr>
          <a:xfrm>
            <a:off x="3545060" y="2076092"/>
            <a:ext cx="1434903"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Store Image</a:t>
            </a:r>
          </a:p>
        </p:txBody>
      </p:sp>
      <p:sp>
        <p:nvSpPr>
          <p:cNvPr id="7" name="Rectangle 6">
            <a:extLst>
              <a:ext uri="{FF2B5EF4-FFF2-40B4-BE49-F238E27FC236}">
                <a16:creationId xmlns:a16="http://schemas.microsoft.com/office/drawing/2014/main" id="{5D40B560-4F08-7343-AE31-E3C2842E1A17}"/>
              </a:ext>
            </a:extLst>
          </p:cNvPr>
          <p:cNvSpPr/>
          <p:nvPr/>
        </p:nvSpPr>
        <p:spPr>
          <a:xfrm>
            <a:off x="6283572" y="2076092"/>
            <a:ext cx="2100773"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HSV</a:t>
            </a:r>
          </a:p>
          <a:p>
            <a:pPr algn="ctr"/>
            <a:r>
              <a:rPr lang="en-US" dirty="0"/>
              <a:t>Conversions and map RGB values</a:t>
            </a:r>
          </a:p>
        </p:txBody>
      </p:sp>
      <p:sp>
        <p:nvSpPr>
          <p:cNvPr id="8" name="Rectangle 7">
            <a:extLst>
              <a:ext uri="{FF2B5EF4-FFF2-40B4-BE49-F238E27FC236}">
                <a16:creationId xmlns:a16="http://schemas.microsoft.com/office/drawing/2014/main" id="{4F49499F-BDF9-574D-AEDC-E7EFDE2BC42A}"/>
              </a:ext>
            </a:extLst>
          </p:cNvPr>
          <p:cNvSpPr/>
          <p:nvPr/>
        </p:nvSpPr>
        <p:spPr>
          <a:xfrm>
            <a:off x="9251855" y="2076092"/>
            <a:ext cx="1856933"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Map</a:t>
            </a:r>
          </a:p>
          <a:p>
            <a:pPr algn="ctr"/>
            <a:r>
              <a:rPr lang="en-US" dirty="0"/>
              <a:t>Dataset color</a:t>
            </a:r>
          </a:p>
          <a:p>
            <a:pPr algn="ctr"/>
            <a:r>
              <a:rPr lang="en-US" dirty="0"/>
              <a:t>Names</a:t>
            </a:r>
          </a:p>
        </p:txBody>
      </p:sp>
      <p:sp>
        <p:nvSpPr>
          <p:cNvPr id="9" name="Rectangle 8">
            <a:extLst>
              <a:ext uri="{FF2B5EF4-FFF2-40B4-BE49-F238E27FC236}">
                <a16:creationId xmlns:a16="http://schemas.microsoft.com/office/drawing/2014/main" id="{CE30C214-0DE2-9141-9604-8A366333BF6A}"/>
              </a:ext>
            </a:extLst>
          </p:cNvPr>
          <p:cNvSpPr/>
          <p:nvPr/>
        </p:nvSpPr>
        <p:spPr>
          <a:xfrm>
            <a:off x="9462868" y="4242586"/>
            <a:ext cx="1434903"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Detect Color</a:t>
            </a:r>
          </a:p>
        </p:txBody>
      </p:sp>
      <p:sp>
        <p:nvSpPr>
          <p:cNvPr id="10" name="Rectangle 9">
            <a:extLst>
              <a:ext uri="{FF2B5EF4-FFF2-40B4-BE49-F238E27FC236}">
                <a16:creationId xmlns:a16="http://schemas.microsoft.com/office/drawing/2014/main" id="{747ACF11-4A2A-BC49-A924-87B3C712BF55}"/>
              </a:ext>
            </a:extLst>
          </p:cNvPr>
          <p:cNvSpPr/>
          <p:nvPr/>
        </p:nvSpPr>
        <p:spPr>
          <a:xfrm>
            <a:off x="4454770" y="4305952"/>
            <a:ext cx="2353993"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Display Color Name</a:t>
            </a:r>
          </a:p>
        </p:txBody>
      </p:sp>
      <p:cxnSp>
        <p:nvCxnSpPr>
          <p:cNvPr id="15" name="Straight Arrow Connector 14">
            <a:extLst>
              <a:ext uri="{FF2B5EF4-FFF2-40B4-BE49-F238E27FC236}">
                <a16:creationId xmlns:a16="http://schemas.microsoft.com/office/drawing/2014/main" id="{4A4AD40A-90A9-864F-ABE9-3F949044DCA3}"/>
              </a:ext>
            </a:extLst>
          </p:cNvPr>
          <p:cNvCxnSpPr>
            <a:stCxn id="5" idx="3"/>
          </p:cNvCxnSpPr>
          <p:nvPr/>
        </p:nvCxnSpPr>
        <p:spPr>
          <a:xfrm>
            <a:off x="2363371" y="2492327"/>
            <a:ext cx="11816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DEEEEB5-775F-874C-8F7E-624B9BEB746D}"/>
              </a:ext>
            </a:extLst>
          </p:cNvPr>
          <p:cNvCxnSpPr>
            <a:cxnSpLocks/>
            <a:stCxn id="6" idx="3"/>
            <a:endCxn id="7" idx="1"/>
          </p:cNvCxnSpPr>
          <p:nvPr/>
        </p:nvCxnSpPr>
        <p:spPr>
          <a:xfrm>
            <a:off x="4979963" y="2533292"/>
            <a:ext cx="1303609"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CE56D48-36B6-0E44-B66C-C4991E59BCB4}"/>
              </a:ext>
            </a:extLst>
          </p:cNvPr>
          <p:cNvCxnSpPr>
            <a:cxnSpLocks/>
            <a:stCxn id="7" idx="3"/>
            <a:endCxn id="8" idx="1"/>
          </p:cNvCxnSpPr>
          <p:nvPr/>
        </p:nvCxnSpPr>
        <p:spPr>
          <a:xfrm>
            <a:off x="8384345" y="2533292"/>
            <a:ext cx="86751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AED884D-19D6-474B-99EC-A27BE8646E19}"/>
              </a:ext>
            </a:extLst>
          </p:cNvPr>
          <p:cNvCxnSpPr>
            <a:cxnSpLocks/>
            <a:endCxn id="9" idx="0"/>
          </p:cNvCxnSpPr>
          <p:nvPr/>
        </p:nvCxnSpPr>
        <p:spPr>
          <a:xfrm>
            <a:off x="10180320" y="3057314"/>
            <a:ext cx="0" cy="118527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2660715-D17D-484F-9731-0A744C4075E7}"/>
              </a:ext>
            </a:extLst>
          </p:cNvPr>
          <p:cNvCxnSpPr>
            <a:endCxn id="10" idx="3"/>
          </p:cNvCxnSpPr>
          <p:nvPr/>
        </p:nvCxnSpPr>
        <p:spPr>
          <a:xfrm flipH="1">
            <a:off x="6808763" y="4763152"/>
            <a:ext cx="2654105"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9324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AB97A43-CE5B-F84D-900C-53C6D9834F99}"/>
              </a:ext>
            </a:extLst>
          </p:cNvPr>
          <p:cNvGraphicFramePr>
            <a:graphicFrameLocks noGrp="1"/>
          </p:cNvGraphicFramePr>
          <p:nvPr>
            <p:extLst>
              <p:ext uri="{D42A27DB-BD31-4B8C-83A1-F6EECF244321}">
                <p14:modId xmlns:p14="http://schemas.microsoft.com/office/powerpoint/2010/main" val="2940913662"/>
              </p:ext>
            </p:extLst>
          </p:nvPr>
        </p:nvGraphicFramePr>
        <p:xfrm>
          <a:off x="1645920" y="719666"/>
          <a:ext cx="8514080" cy="579120"/>
        </p:xfrm>
        <a:graphic>
          <a:graphicData uri="http://schemas.openxmlformats.org/drawingml/2006/table">
            <a:tbl>
              <a:tblPr firstRow="1" bandRow="1">
                <a:tableStyleId>{5C22544A-7EE6-4342-B048-85BDC9FD1C3A}</a:tableStyleId>
              </a:tblPr>
              <a:tblGrid>
                <a:gridCol w="8514080">
                  <a:extLst>
                    <a:ext uri="{9D8B030D-6E8A-4147-A177-3AD203B41FA5}">
                      <a16:colId xmlns:a16="http://schemas.microsoft.com/office/drawing/2014/main" val="3782883216"/>
                    </a:ext>
                  </a:extLst>
                </a:gridCol>
              </a:tblGrid>
              <a:tr h="370840">
                <a:tc>
                  <a:txBody>
                    <a:bodyPr/>
                    <a:lstStyle/>
                    <a:p>
                      <a:r>
                        <a:rPr lang="en-US" sz="3200" dirty="0">
                          <a:solidFill>
                            <a:schemeClr val="accent1">
                              <a:lumMod val="75000"/>
                            </a:schemeClr>
                          </a:solidFill>
                          <a:latin typeface="Calibri" panose="020F0502020204030204" pitchFamily="34" charset="0"/>
                          <a:cs typeface="Calibri" panose="020F0502020204030204" pitchFamily="34" charset="0"/>
                        </a:rPr>
                        <a:t>   SOFTWARE AND HARDWARE REQUIREMENTS</a:t>
                      </a:r>
                    </a:p>
                  </a:txBody>
                  <a:tcPr>
                    <a:noFill/>
                  </a:tcPr>
                </a:tc>
                <a:extLst>
                  <a:ext uri="{0D108BD9-81ED-4DB2-BD59-A6C34878D82A}">
                    <a16:rowId xmlns:a16="http://schemas.microsoft.com/office/drawing/2014/main" val="2995986325"/>
                  </a:ext>
                </a:extLst>
              </a:tr>
            </a:tbl>
          </a:graphicData>
        </a:graphic>
      </p:graphicFrame>
      <p:sp>
        <p:nvSpPr>
          <p:cNvPr id="2" name="TextBox 1">
            <a:extLst>
              <a:ext uri="{FF2B5EF4-FFF2-40B4-BE49-F238E27FC236}">
                <a16:creationId xmlns:a16="http://schemas.microsoft.com/office/drawing/2014/main" id="{EDC6B893-C418-9E4D-8764-A9A7533F0FF6}"/>
              </a:ext>
            </a:extLst>
          </p:cNvPr>
          <p:cNvSpPr txBox="1"/>
          <p:nvPr/>
        </p:nvSpPr>
        <p:spPr>
          <a:xfrm>
            <a:off x="4029658" y="1529618"/>
            <a:ext cx="3609578" cy="523220"/>
          </a:xfrm>
          <a:prstGeom prst="rect">
            <a:avLst/>
          </a:prstGeom>
          <a:noFill/>
        </p:spPr>
        <p:txBody>
          <a:bodyPr wrap="none" rtlCol="0">
            <a:spAutoFit/>
          </a:bodyPr>
          <a:lstStyle/>
          <a:p>
            <a:r>
              <a:rPr lang="en-US" sz="2800" dirty="0">
                <a:solidFill>
                  <a:schemeClr val="bg2">
                    <a:lumMod val="50000"/>
                  </a:schemeClr>
                </a:solidFill>
                <a:latin typeface="Calibri" panose="020F0502020204030204" pitchFamily="34" charset="0"/>
                <a:cs typeface="Calibri" panose="020F0502020204030204" pitchFamily="34" charset="0"/>
              </a:rPr>
              <a:t>Software Requirements</a:t>
            </a:r>
          </a:p>
        </p:txBody>
      </p:sp>
      <p:sp>
        <p:nvSpPr>
          <p:cNvPr id="3" name="TextBox 2">
            <a:extLst>
              <a:ext uri="{FF2B5EF4-FFF2-40B4-BE49-F238E27FC236}">
                <a16:creationId xmlns:a16="http://schemas.microsoft.com/office/drawing/2014/main" id="{A6BA2EDF-7DF0-C94B-83DA-20082BC35F39}"/>
              </a:ext>
            </a:extLst>
          </p:cNvPr>
          <p:cNvSpPr txBox="1"/>
          <p:nvPr/>
        </p:nvSpPr>
        <p:spPr>
          <a:xfrm>
            <a:off x="1830014" y="2220517"/>
            <a:ext cx="6738425" cy="1200329"/>
          </a:xfrm>
          <a:prstGeom prst="rect">
            <a:avLst/>
          </a:prstGeom>
          <a:noFill/>
        </p:spPr>
        <p:txBody>
          <a:bodyPr wrap="square" rtlCol="0">
            <a:spAutoFit/>
          </a:bodyPr>
          <a:lstStyle/>
          <a:p>
            <a:pPr marL="285750" indent="-285750">
              <a:buFont typeface="Wingdings" pitchFamily="2" charset="2"/>
              <a:buChar char="§"/>
            </a:pPr>
            <a:r>
              <a:rPr lang="en-US" sz="2400" dirty="0">
                <a:latin typeface="Calibri" panose="020F0502020204030204" pitchFamily="34" charset="0"/>
                <a:cs typeface="Calibri" panose="020F0502020204030204" pitchFamily="34" charset="0"/>
              </a:rPr>
              <a:t>Operating System   :-   Windows , Mac , Linux</a:t>
            </a:r>
          </a:p>
          <a:p>
            <a:pPr marL="285750" indent="-285750">
              <a:buFont typeface="Wingdings" pitchFamily="2" charset="2"/>
              <a:buChar char="§"/>
            </a:pPr>
            <a:r>
              <a:rPr lang="en-US" sz="2400" dirty="0">
                <a:latin typeface="Calibri" panose="020F0502020204030204" pitchFamily="34" charset="0"/>
                <a:cs typeface="Calibri" panose="020F0502020204030204" pitchFamily="34" charset="0"/>
              </a:rPr>
              <a:t>Coding Language    :-    Python</a:t>
            </a:r>
          </a:p>
          <a:p>
            <a:pPr marL="285750" indent="-285750">
              <a:buFont typeface="Wingdings" pitchFamily="2" charset="2"/>
              <a:buChar char="§"/>
            </a:pPr>
            <a:r>
              <a:rPr lang="en-US" sz="2400" dirty="0">
                <a:latin typeface="Calibri" panose="020F0502020204030204" pitchFamily="34" charset="0"/>
                <a:cs typeface="Calibri" panose="020F0502020204030204" pitchFamily="34" charset="0"/>
              </a:rPr>
              <a:t>Tools                          :-    openCV ,NumPy, Pandas</a:t>
            </a:r>
          </a:p>
        </p:txBody>
      </p:sp>
      <p:sp>
        <p:nvSpPr>
          <p:cNvPr id="5" name="TextBox 4">
            <a:extLst>
              <a:ext uri="{FF2B5EF4-FFF2-40B4-BE49-F238E27FC236}">
                <a16:creationId xmlns:a16="http://schemas.microsoft.com/office/drawing/2014/main" id="{CFCC5AF1-0899-FF4E-8BC3-4132F087D048}"/>
              </a:ext>
            </a:extLst>
          </p:cNvPr>
          <p:cNvSpPr txBox="1"/>
          <p:nvPr/>
        </p:nvSpPr>
        <p:spPr>
          <a:xfrm>
            <a:off x="4029658" y="3588525"/>
            <a:ext cx="3988927" cy="523220"/>
          </a:xfrm>
          <a:prstGeom prst="rect">
            <a:avLst/>
          </a:prstGeom>
          <a:noFill/>
        </p:spPr>
        <p:txBody>
          <a:bodyPr wrap="square" rtlCol="0">
            <a:spAutoFit/>
          </a:bodyPr>
          <a:lstStyle/>
          <a:p>
            <a:r>
              <a:rPr lang="en-US" sz="2800" dirty="0">
                <a:solidFill>
                  <a:schemeClr val="bg2">
                    <a:lumMod val="50000"/>
                  </a:schemeClr>
                </a:solidFill>
                <a:latin typeface="Calibri" panose="020F0502020204030204" pitchFamily="34" charset="0"/>
                <a:cs typeface="Calibri" panose="020F0502020204030204" pitchFamily="34" charset="0"/>
              </a:rPr>
              <a:t>Hardware Requirements</a:t>
            </a:r>
          </a:p>
        </p:txBody>
      </p:sp>
      <p:sp>
        <p:nvSpPr>
          <p:cNvPr id="6" name="TextBox 5">
            <a:extLst>
              <a:ext uri="{FF2B5EF4-FFF2-40B4-BE49-F238E27FC236}">
                <a16:creationId xmlns:a16="http://schemas.microsoft.com/office/drawing/2014/main" id="{089FAAD1-0ADA-4045-AD03-72523ECFD4F5}"/>
              </a:ext>
            </a:extLst>
          </p:cNvPr>
          <p:cNvSpPr txBox="1"/>
          <p:nvPr/>
        </p:nvSpPr>
        <p:spPr>
          <a:xfrm>
            <a:off x="1830014" y="4338540"/>
            <a:ext cx="6064224" cy="1569660"/>
          </a:xfrm>
          <a:prstGeom prst="rect">
            <a:avLst/>
          </a:prstGeom>
          <a:noFill/>
        </p:spPr>
        <p:txBody>
          <a:bodyPr wrap="none" rtlCol="0">
            <a:spAutoFit/>
          </a:bodyPr>
          <a:lstStyle/>
          <a:p>
            <a:pPr marL="342900" indent="-342900">
              <a:buFont typeface="Wingdings" pitchFamily="2" charset="2"/>
              <a:buChar char="§"/>
            </a:pPr>
            <a:r>
              <a:rPr lang="en-US" sz="2400" dirty="0">
                <a:latin typeface="Calibri" panose="020F0502020204030204" pitchFamily="34" charset="0"/>
                <a:cs typeface="Calibri" panose="020F0502020204030204" pitchFamily="34" charset="0"/>
              </a:rPr>
              <a:t>System                       :-   core i3</a:t>
            </a:r>
          </a:p>
          <a:p>
            <a:pPr marL="342900" indent="-342900">
              <a:buFont typeface="Wingdings" pitchFamily="2" charset="2"/>
              <a:buChar char="§"/>
            </a:pPr>
            <a:r>
              <a:rPr lang="en-US" sz="2400" dirty="0">
                <a:latin typeface="Calibri" panose="020F0502020204030204" pitchFamily="34" charset="0"/>
                <a:cs typeface="Calibri" panose="020F0502020204030204" pitchFamily="34" charset="0"/>
              </a:rPr>
              <a:t>Hard Disk                   :-   25GB (SSD Preferred)</a:t>
            </a:r>
          </a:p>
          <a:p>
            <a:pPr marL="342900" indent="-342900">
              <a:buFont typeface="Wingdings" pitchFamily="2" charset="2"/>
              <a:buChar char="§"/>
            </a:pPr>
            <a:r>
              <a:rPr lang="en-US" sz="2400" dirty="0">
                <a:latin typeface="Calibri" panose="020F0502020204030204" pitchFamily="34" charset="0"/>
                <a:cs typeface="Calibri" panose="020F0502020204030204" pitchFamily="34" charset="0"/>
              </a:rPr>
              <a:t>Ram                            :-   2GB</a:t>
            </a:r>
          </a:p>
          <a:p>
            <a:pPr marL="342900" indent="-342900">
              <a:buFont typeface="Wingdings" pitchFamily="2" charset="2"/>
              <a:buChar char="§"/>
            </a:pPr>
            <a:r>
              <a:rPr lang="en-US" sz="2400" dirty="0">
                <a:latin typeface="Calibri" panose="020F0502020204030204" pitchFamily="34" charset="0"/>
                <a:cs typeface="Calibri" panose="020F0502020204030204" pitchFamily="34" charset="0"/>
              </a:rPr>
              <a:t>Internet connection :-   15Mbps or higher</a:t>
            </a:r>
          </a:p>
        </p:txBody>
      </p:sp>
    </p:spTree>
    <p:extLst>
      <p:ext uri="{BB962C8B-B14F-4D97-AF65-F5344CB8AC3E}">
        <p14:creationId xmlns:p14="http://schemas.microsoft.com/office/powerpoint/2010/main" val="17765578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5.jpeg"/></Relationships>
</file>

<file path=ppt/theme/_rels/them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image" Target="../media/image8.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Couture">
  <a:themeElements>
    <a:clrScheme name="Couture">
      <a:dk1>
        <a:sysClr val="windowText" lastClr="000000"/>
      </a:dk1>
      <a:lt1>
        <a:sysClr val="window" lastClr="FFFFFF"/>
      </a:lt1>
      <a:dk2>
        <a:srgbClr val="37302A"/>
      </a:dk2>
      <a:lt2>
        <a:srgbClr val="D0CCB9"/>
      </a:lt2>
      <a:accent1>
        <a:srgbClr val="9E8E5C"/>
      </a:accent1>
      <a:accent2>
        <a:srgbClr val="A09781"/>
      </a:accent2>
      <a:accent3>
        <a:srgbClr val="85776D"/>
      </a:accent3>
      <a:accent4>
        <a:srgbClr val="AEAFA9"/>
      </a:accent4>
      <a:accent5>
        <a:srgbClr val="8D878B"/>
      </a:accent5>
      <a:accent6>
        <a:srgbClr val="6B6149"/>
      </a:accent6>
      <a:hlink>
        <a:srgbClr val="B6A272"/>
      </a:hlink>
      <a:folHlink>
        <a:srgbClr val="8A784F"/>
      </a:folHlink>
    </a:clrScheme>
    <a:fontScheme name="Black 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70000"/>
              </a:schemeClr>
            </a:gs>
            <a:gs pos="100000">
              <a:schemeClr val="phClr">
                <a:shade val="80000"/>
              </a:schemeClr>
            </a:gs>
          </a:gsLst>
          <a:path path="circle">
            <a:fillToRect l="50000" t="100000" r="100000" b="100000"/>
          </a:path>
        </a:gradFill>
        <a:blipFill rotWithShape="1">
          <a:blip xmlns:r="http://schemas.openxmlformats.org/officeDocument/2006/relationships" r:embed="rId1">
            <a:duotone>
              <a:schemeClr val="phClr">
                <a:shade val="30000"/>
                <a:satMod val="200000"/>
              </a:schemeClr>
              <a:schemeClr val="phClr">
                <a:tint val="20000"/>
              </a:schemeClr>
            </a:duotone>
          </a:blip>
          <a:stretch/>
        </a:blipFill>
      </a:bgFillStyleLst>
    </a:fmtScheme>
  </a:themeElements>
  <a:objectDefaults/>
  <a:extraClrSchemeLst/>
</a:theme>
</file>

<file path=ppt/theme/theme3.xml><?xml version="1.0" encoding="utf-8"?>
<a:theme xmlns:a="http://schemas.openxmlformats.org/drawingml/2006/main" name="Pushpi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Pushpin">
      <a:majorFont>
        <a:latin typeface="Constantia"/>
        <a:ea typeface=""/>
        <a:cs typeface=""/>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blipFill>
      </a:bgFillStyleLst>
    </a:fmtScheme>
  </a:themeElements>
  <a:objectDefaults/>
  <a:extraClrSchemeLst/>
</a:theme>
</file>

<file path=ppt/theme/theme4.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TM03090434[[fn=Wood Type]]</Template>
  <TotalTime>429</TotalTime>
  <Words>1080</Words>
  <Application>Microsoft Office PowerPoint</Application>
  <PresentationFormat>Widescreen</PresentationFormat>
  <Paragraphs>144</Paragraphs>
  <Slides>25</Slides>
  <Notes>0</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25</vt:i4>
      </vt:variant>
    </vt:vector>
  </HeadingPairs>
  <TitlesOfParts>
    <vt:vector size="42" baseType="lpstr">
      <vt:lpstr>Arial</vt:lpstr>
      <vt:lpstr>Brush Script MT</vt:lpstr>
      <vt:lpstr>Calibri</vt:lpstr>
      <vt:lpstr>Constantia</vt:lpstr>
      <vt:lpstr>Franklin Gothic Book</vt:lpstr>
      <vt:lpstr>Garamond</vt:lpstr>
      <vt:lpstr>Rage Italic</vt:lpstr>
      <vt:lpstr>Rockwell</vt:lpstr>
      <vt:lpstr>Rockwell Condensed</vt:lpstr>
      <vt:lpstr>Symbol</vt:lpstr>
      <vt:lpstr>Trebuchet MS</vt:lpstr>
      <vt:lpstr>Wingdings</vt:lpstr>
      <vt:lpstr>Wingdings 3</vt:lpstr>
      <vt:lpstr>Wood Type</vt:lpstr>
      <vt:lpstr>Couture</vt:lpstr>
      <vt:lpstr>Pushpin</vt:lpstr>
      <vt:lpstr>Facet</vt:lpstr>
      <vt:lpstr>COLOR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coding</vt:lpstr>
      <vt:lpstr>Modules</vt:lpstr>
      <vt:lpstr>Main code</vt:lpstr>
      <vt:lpstr>Main page</vt:lpstr>
      <vt:lpstr>Image</vt:lpstr>
      <vt:lpstr>image</vt:lpstr>
      <vt:lpstr>PowerPoint Presentation</vt:lpstr>
      <vt:lpstr>OUTPUT</vt:lpstr>
      <vt:lpstr>Live Video</vt:lpstr>
      <vt:lpstr>The live video and image has similar functions.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VARDHAMAN COLLEGE OF ENGINEERING</dc:title>
  <dc:creator>K Bhavani</dc:creator>
  <cp:lastModifiedBy>Ginne Reddy</cp:lastModifiedBy>
  <cp:revision>77</cp:revision>
  <dcterms:created xsi:type="dcterms:W3CDTF">2020-07-18T16:17:31Z</dcterms:created>
  <dcterms:modified xsi:type="dcterms:W3CDTF">2021-03-27T07:09:22Z</dcterms:modified>
</cp:coreProperties>
</file>